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handoutMasterIdLst>
    <p:handoutMasterId r:id="rId48"/>
  </p:handoutMasterIdLst>
  <p:sldIdLst>
    <p:sldId id="361" r:id="rId2"/>
    <p:sldId id="565" r:id="rId3"/>
    <p:sldId id="574" r:id="rId4"/>
    <p:sldId id="575" r:id="rId5"/>
    <p:sldId id="576" r:id="rId6"/>
    <p:sldId id="577" r:id="rId7"/>
    <p:sldId id="578" r:id="rId8"/>
    <p:sldId id="579" r:id="rId9"/>
    <p:sldId id="580" r:id="rId10"/>
    <p:sldId id="581" r:id="rId11"/>
    <p:sldId id="582" r:id="rId12"/>
    <p:sldId id="583" r:id="rId13"/>
    <p:sldId id="584" r:id="rId14"/>
    <p:sldId id="585" r:id="rId15"/>
    <p:sldId id="586" r:id="rId16"/>
    <p:sldId id="587" r:id="rId17"/>
    <p:sldId id="588" r:id="rId18"/>
    <p:sldId id="589" r:id="rId19"/>
    <p:sldId id="590" r:id="rId20"/>
    <p:sldId id="566" r:id="rId21"/>
    <p:sldId id="567" r:id="rId22"/>
    <p:sldId id="568" r:id="rId23"/>
    <p:sldId id="569" r:id="rId24"/>
    <p:sldId id="570" r:id="rId25"/>
    <p:sldId id="571" r:id="rId26"/>
    <p:sldId id="572" r:id="rId27"/>
    <p:sldId id="573" r:id="rId28"/>
    <p:sldId id="607" r:id="rId29"/>
    <p:sldId id="608" r:id="rId30"/>
    <p:sldId id="609" r:id="rId31"/>
    <p:sldId id="592" r:id="rId32"/>
    <p:sldId id="593" r:id="rId33"/>
    <p:sldId id="594" r:id="rId34"/>
    <p:sldId id="595" r:id="rId35"/>
    <p:sldId id="596" r:id="rId36"/>
    <p:sldId id="597" r:id="rId37"/>
    <p:sldId id="598" r:id="rId38"/>
    <p:sldId id="599" r:id="rId39"/>
    <p:sldId id="600" r:id="rId40"/>
    <p:sldId id="601" r:id="rId41"/>
    <p:sldId id="602" r:id="rId42"/>
    <p:sldId id="603" r:id="rId43"/>
    <p:sldId id="604" r:id="rId44"/>
    <p:sldId id="605" r:id="rId45"/>
    <p:sldId id="606" r:id="rId46"/>
  </p:sldIdLst>
  <p:sldSz cx="9144000" cy="6858000" type="screen4x3"/>
  <p:notesSz cx="6858000" cy="931386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7" autoAdjust="0"/>
    <p:restoredTop sz="87469" autoAdjust="0"/>
  </p:normalViewPr>
  <p:slideViewPr>
    <p:cSldViewPr snapToGrid="0">
      <p:cViewPr varScale="1">
        <p:scale>
          <a:sx n="88" d="100"/>
          <a:sy n="88" d="100"/>
        </p:scale>
        <p:origin x="1334" y="62"/>
      </p:cViewPr>
      <p:guideLst/>
    </p:cSldViewPr>
  </p:slideViewPr>
  <p:notesTextViewPr>
    <p:cViewPr>
      <p:scale>
        <a:sx n="1" d="1"/>
        <a:sy n="1" d="1"/>
      </p:scale>
      <p:origin x="0" y="0"/>
    </p:cViewPr>
  </p:notesTextViewPr>
  <p:sorterViewPr>
    <p:cViewPr>
      <p:scale>
        <a:sx n="200" d="100"/>
        <a:sy n="200" d="100"/>
      </p:scale>
      <p:origin x="0" y="0"/>
    </p:cViewPr>
  </p:sorterViewPr>
  <p:notesViewPr>
    <p:cSldViewPr snapToGrid="0">
      <p:cViewPr varScale="1">
        <p:scale>
          <a:sx n="87" d="100"/>
          <a:sy n="87"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53AC8CA1-8D4A-489F-B873-2BE3F90363A5}" type="datetimeFigureOut">
              <a:rPr lang="en-US" smtClean="0"/>
              <a:t>9/5/2020</a:t>
            </a:fld>
            <a:endParaRPr lang="en-US"/>
          </a:p>
        </p:txBody>
      </p:sp>
      <p:sp>
        <p:nvSpPr>
          <p:cNvPr id="4" name="Footer Placeholder 3"/>
          <p:cNvSpPr>
            <a:spLocks noGrp="1"/>
          </p:cNvSpPr>
          <p:nvPr>
            <p:ph type="ftr" sz="quarter" idx="2"/>
          </p:nvPr>
        </p:nvSpPr>
        <p:spPr>
          <a:xfrm>
            <a:off x="0" y="8847138"/>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47138"/>
            <a:ext cx="2971800" cy="466725"/>
          </a:xfrm>
          <a:prstGeom prst="rect">
            <a:avLst/>
          </a:prstGeom>
        </p:spPr>
        <p:txBody>
          <a:bodyPr vert="horz" lIns="91440" tIns="45720" rIns="91440" bIns="45720" rtlCol="0" anchor="b"/>
          <a:lstStyle>
            <a:lvl1pPr algn="r">
              <a:defRPr sz="1200"/>
            </a:lvl1pPr>
          </a:lstStyle>
          <a:p>
            <a:fld id="{9ACFAA9F-A6CE-413D-B528-D50B083F8EF2}" type="slidenum">
              <a:rPr lang="en-US" smtClean="0"/>
              <a:t>‹#›</a:t>
            </a:fld>
            <a:endParaRPr lang="en-US"/>
          </a:p>
        </p:txBody>
      </p:sp>
    </p:spTree>
    <p:extLst>
      <p:ext uri="{BB962C8B-B14F-4D97-AF65-F5344CB8AC3E}">
        <p14:creationId xmlns:p14="http://schemas.microsoft.com/office/powerpoint/2010/main" val="150201225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73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7311"/>
          </a:xfrm>
          <a:prstGeom prst="rect">
            <a:avLst/>
          </a:prstGeom>
        </p:spPr>
        <p:txBody>
          <a:bodyPr vert="horz" lIns="91440" tIns="45720" rIns="91440" bIns="45720" rtlCol="0"/>
          <a:lstStyle>
            <a:lvl1pPr algn="r">
              <a:defRPr sz="1200"/>
            </a:lvl1pPr>
          </a:lstStyle>
          <a:p>
            <a:fld id="{6E8D6584-74A8-4794-AC35-B0CA64E70679}" type="datetimeFigureOut">
              <a:rPr lang="en-US" smtClean="0"/>
              <a:t>9/5/2020</a:t>
            </a:fld>
            <a:endParaRPr lang="en-US"/>
          </a:p>
        </p:txBody>
      </p:sp>
      <p:sp>
        <p:nvSpPr>
          <p:cNvPr id="4" name="Slide Image Placeholder 3"/>
          <p:cNvSpPr>
            <a:spLocks noGrp="1" noRot="1" noChangeAspect="1"/>
          </p:cNvSpPr>
          <p:nvPr>
            <p:ph type="sldImg" idx="2"/>
          </p:nvPr>
        </p:nvSpPr>
        <p:spPr>
          <a:xfrm>
            <a:off x="1333500" y="1163638"/>
            <a:ext cx="4191000" cy="31432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82296"/>
            <a:ext cx="5486400" cy="366733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6554"/>
            <a:ext cx="2971800" cy="46731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46554"/>
            <a:ext cx="2971800" cy="467310"/>
          </a:xfrm>
          <a:prstGeom prst="rect">
            <a:avLst/>
          </a:prstGeom>
        </p:spPr>
        <p:txBody>
          <a:bodyPr vert="horz" lIns="91440" tIns="45720" rIns="91440" bIns="45720" rtlCol="0" anchor="b"/>
          <a:lstStyle>
            <a:lvl1pPr algn="r">
              <a:defRPr sz="1200"/>
            </a:lvl1pPr>
          </a:lstStyle>
          <a:p>
            <a:fld id="{5572E522-BC90-4B79-A844-D8B0E38D7FC2}" type="slidenum">
              <a:rPr lang="en-US" smtClean="0"/>
              <a:t>‹#›</a:t>
            </a:fld>
            <a:endParaRPr lang="en-US"/>
          </a:p>
        </p:txBody>
      </p:sp>
    </p:spTree>
    <p:extLst>
      <p:ext uri="{BB962C8B-B14F-4D97-AF65-F5344CB8AC3E}">
        <p14:creationId xmlns:p14="http://schemas.microsoft.com/office/powerpoint/2010/main" val="2708885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572E522-BC90-4B79-A844-D8B0E38D7FC2}" type="slidenum">
              <a:rPr lang="en-US" smtClean="0"/>
              <a:t>1</a:t>
            </a:fld>
            <a:endParaRPr lang="en-US"/>
          </a:p>
        </p:txBody>
      </p:sp>
    </p:spTree>
    <p:extLst>
      <p:ext uri="{BB962C8B-B14F-4D97-AF65-F5344CB8AC3E}">
        <p14:creationId xmlns:p14="http://schemas.microsoft.com/office/powerpoint/2010/main" val="3669293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683E9F1-98D7-4637-96BF-993BEEF2DBF2}" type="slidenum">
              <a:rPr lang="en-US" altLang="en-US" smtClean="0"/>
              <a:pPr/>
              <a:t>31</a:t>
            </a:fld>
            <a:endParaRPr lang="en-US" altLang="en-US"/>
          </a:p>
        </p:txBody>
      </p:sp>
    </p:spTree>
    <p:extLst>
      <p:ext uri="{BB962C8B-B14F-4D97-AF65-F5344CB8AC3E}">
        <p14:creationId xmlns:p14="http://schemas.microsoft.com/office/powerpoint/2010/main" val="1211217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683E9F1-98D7-4637-96BF-993BEEF2DBF2}" type="slidenum">
              <a:rPr lang="en-US" altLang="en-US" smtClean="0"/>
              <a:pPr/>
              <a:t>32</a:t>
            </a:fld>
            <a:endParaRPr lang="en-US" altLang="en-US"/>
          </a:p>
        </p:txBody>
      </p:sp>
    </p:spTree>
    <p:extLst>
      <p:ext uri="{BB962C8B-B14F-4D97-AF65-F5344CB8AC3E}">
        <p14:creationId xmlns:p14="http://schemas.microsoft.com/office/powerpoint/2010/main" val="342216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F830D98-DB92-48E1-B380-3127ED9E581E}" type="datetime1">
              <a:rPr lang="en-US" smtClean="0"/>
              <a:t>9/5/2020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6740DE-8293-487D-9531-1FF883CE0649}" type="slidenum">
              <a:rPr lang="en-US" smtClean="0"/>
              <a:t>‹#›</a:t>
            </a:fld>
            <a:endParaRPr lang="en-US"/>
          </a:p>
        </p:txBody>
      </p:sp>
    </p:spTree>
    <p:extLst>
      <p:ext uri="{BB962C8B-B14F-4D97-AF65-F5344CB8AC3E}">
        <p14:creationId xmlns:p14="http://schemas.microsoft.com/office/powerpoint/2010/main" val="8956071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C2D651F-422B-465F-8C9F-5775590107D3}" type="datetime1">
              <a:rPr lang="en-US" smtClean="0"/>
              <a:t>9/5/2020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6740DE-8293-487D-9531-1FF883CE0649}" type="slidenum">
              <a:rPr lang="en-US" smtClean="0"/>
              <a:t>‹#›</a:t>
            </a:fld>
            <a:endParaRPr lang="en-US"/>
          </a:p>
        </p:txBody>
      </p:sp>
    </p:spTree>
    <p:extLst>
      <p:ext uri="{BB962C8B-B14F-4D97-AF65-F5344CB8AC3E}">
        <p14:creationId xmlns:p14="http://schemas.microsoft.com/office/powerpoint/2010/main" val="3484937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365125"/>
            <a:ext cx="1478756"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71488" y="365125"/>
            <a:ext cx="4321969"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501E76-D35C-4E3B-9B13-84B5217CF8A1}" type="datetime1">
              <a:rPr lang="en-US" smtClean="0"/>
              <a:t>9/5/2020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6740DE-8293-487D-9531-1FF883CE0649}" type="slidenum">
              <a:rPr lang="en-US" smtClean="0"/>
              <a:t>‹#›</a:t>
            </a:fld>
            <a:endParaRPr lang="en-US"/>
          </a:p>
        </p:txBody>
      </p:sp>
    </p:spTree>
    <p:extLst>
      <p:ext uri="{BB962C8B-B14F-4D97-AF65-F5344CB8AC3E}">
        <p14:creationId xmlns:p14="http://schemas.microsoft.com/office/powerpoint/2010/main" val="20399448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ustom Layout">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 name="Do not remove" hidden="1">
            <a:extLst>
              <a:ext uri="{FF2B5EF4-FFF2-40B4-BE49-F238E27FC236}">
                <a16:creationId xmlns:a16="http://schemas.microsoft.com/office/drawing/2014/main" id="{879C74AE-7EDF-4868-B4E3-D2208B7B154E}"/>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p:cNvSpPr/>
          <p:nvPr userDrawn="1"/>
        </p:nvSpPr>
        <p:spPr>
          <a:xfrm>
            <a:off x="0" y="3352800"/>
            <a:ext cx="8686800" cy="2743200"/>
          </a:xfrm>
          <a:prstGeom prst="rect">
            <a:avLst/>
          </a:prstGeom>
          <a:solidFill>
            <a:srgbClr val="10114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solidFill>
                <a:prstClr val="white"/>
              </a:solidFill>
              <a:latin typeface="Arial" pitchFamily="34" charset="0"/>
              <a:cs typeface="Arial" pitchFamily="34" charset="0"/>
            </a:endParaRPr>
          </a:p>
        </p:txBody>
      </p:sp>
      <p:sp>
        <p:nvSpPr>
          <p:cNvPr id="5" name="Rectangle 4"/>
          <p:cNvSpPr/>
          <p:nvPr userDrawn="1"/>
        </p:nvSpPr>
        <p:spPr>
          <a:xfrm>
            <a:off x="2895600" y="6096000"/>
            <a:ext cx="28956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350">
              <a:solidFill>
                <a:prstClr val="white"/>
              </a:solidFill>
            </a:endParaRPr>
          </a:p>
        </p:txBody>
      </p:sp>
      <p:sp>
        <p:nvSpPr>
          <p:cNvPr id="6" name="Rectangle 5"/>
          <p:cNvSpPr/>
          <p:nvPr userDrawn="1"/>
        </p:nvSpPr>
        <p:spPr>
          <a:xfrm>
            <a:off x="0" y="6096000"/>
            <a:ext cx="28956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350">
              <a:solidFill>
                <a:prstClr val="white"/>
              </a:solidFill>
            </a:endParaRPr>
          </a:p>
        </p:txBody>
      </p:sp>
      <p:sp>
        <p:nvSpPr>
          <p:cNvPr id="8" name="Rectangle 7"/>
          <p:cNvSpPr/>
          <p:nvPr userDrawn="1"/>
        </p:nvSpPr>
        <p:spPr>
          <a:xfrm>
            <a:off x="5791200" y="6096000"/>
            <a:ext cx="28956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350">
              <a:solidFill>
                <a:prstClr val="white"/>
              </a:solidFill>
            </a:endParaRPr>
          </a:p>
        </p:txBody>
      </p:sp>
      <p:pic>
        <p:nvPicPr>
          <p:cNvPr id="9" name="Picture 10" descr="BITS_university_logo_whitevert.png"/>
          <p:cNvPicPr>
            <a:picLocks noChangeAspect="1"/>
          </p:cNvPicPr>
          <p:nvPr userDrawn="1"/>
        </p:nvPicPr>
        <p:blipFill>
          <a:blip r:embed="rId4">
            <a:extLst>
              <a:ext uri="{28A0092B-C50C-407E-A947-70E740481C1C}">
                <a14:useLocalDpi xmlns:a14="http://schemas.microsoft.com/office/drawing/2010/main" val="0"/>
              </a:ext>
            </a:extLst>
          </a:blip>
          <a:srcRect t="2" b="28592"/>
          <a:stretch>
            <a:fillRect/>
          </a:stretch>
        </p:blipFill>
        <p:spPr bwMode="auto">
          <a:xfrm>
            <a:off x="76200" y="3352802"/>
            <a:ext cx="2057400" cy="1979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p:cNvGrpSpPr>
            <a:grpSpLocks/>
          </p:cNvGrpSpPr>
          <p:nvPr userDrawn="1"/>
        </p:nvGrpSpPr>
        <p:grpSpPr bwMode="auto">
          <a:xfrm>
            <a:off x="-76200" y="5257801"/>
            <a:ext cx="2209800" cy="651821"/>
            <a:chOff x="76200" y="2209800"/>
            <a:chExt cx="2209800" cy="651821"/>
          </a:xfrm>
        </p:grpSpPr>
        <p:sp>
          <p:nvSpPr>
            <p:cNvPr id="11" name="TextBox 10"/>
            <p:cNvSpPr txBox="1"/>
            <p:nvPr userDrawn="1"/>
          </p:nvSpPr>
          <p:spPr>
            <a:xfrm>
              <a:off x="76200" y="2209800"/>
              <a:ext cx="2209800" cy="427040"/>
            </a:xfrm>
            <a:prstGeom prst="rect">
              <a:avLst/>
            </a:prstGeom>
            <a:noFill/>
          </p:spPr>
          <p:txBody>
            <a:bodyPr>
              <a:spAutoFit/>
            </a:bodyPr>
            <a:lstStyle/>
            <a:p>
              <a:pPr algn="ctr" eaLnBrk="1" fontAlgn="auto" hangingPunct="1">
                <a:spcBef>
                  <a:spcPts val="0"/>
                </a:spcBef>
                <a:spcAft>
                  <a:spcPts val="0"/>
                </a:spcAft>
                <a:defRPr/>
              </a:pPr>
              <a:r>
                <a:rPr lang="en-US" sz="2175" b="1" spc="-113" dirty="0">
                  <a:solidFill>
                    <a:prstClr val="white"/>
                  </a:solidFill>
                  <a:latin typeface="Arial"/>
                  <a:ea typeface="+mn-ea"/>
                  <a:cs typeface="Arial"/>
                </a:rPr>
                <a:t>BITS</a:t>
              </a:r>
              <a:r>
                <a:rPr lang="en-US" sz="2175" spc="-113" dirty="0">
                  <a:solidFill>
                    <a:prstClr val="white"/>
                  </a:solidFill>
                  <a:latin typeface="Arial"/>
                  <a:ea typeface="+mn-ea"/>
                  <a:cs typeface="Arial"/>
                </a:rPr>
                <a:t> Pilani</a:t>
              </a:r>
            </a:p>
          </p:txBody>
        </p:sp>
        <p:sp>
          <p:nvSpPr>
            <p:cNvPr id="12" name="TextBox 11"/>
            <p:cNvSpPr txBox="1"/>
            <p:nvPr userDrawn="1"/>
          </p:nvSpPr>
          <p:spPr>
            <a:xfrm>
              <a:off x="228600" y="2665413"/>
              <a:ext cx="1905000" cy="196208"/>
            </a:xfrm>
            <a:prstGeom prst="rect">
              <a:avLst/>
            </a:prstGeom>
            <a:noFill/>
          </p:spPr>
          <p:txBody>
            <a:bodyPr>
              <a:spAutoFit/>
            </a:bodyPr>
            <a:lstStyle/>
            <a:p>
              <a:pPr algn="ctr" eaLnBrk="1" fontAlgn="auto" hangingPunct="1">
                <a:spcBef>
                  <a:spcPts val="0"/>
                </a:spcBef>
                <a:spcAft>
                  <a:spcPts val="0"/>
                </a:spcAft>
                <a:defRPr/>
              </a:pPr>
              <a:r>
                <a:rPr lang="en-US" sz="675" spc="-113" dirty="0">
                  <a:solidFill>
                    <a:srgbClr val="FFFFFF"/>
                  </a:solidFill>
                  <a:latin typeface="Arial"/>
                  <a:ea typeface="+mn-ea"/>
                  <a:cs typeface="Arial"/>
                </a:rPr>
                <a:t>Pilani | Dubai | Goa | Hyderabad</a:t>
              </a:r>
            </a:p>
          </p:txBody>
        </p:sp>
      </p:grpSp>
      <p:sp>
        <p:nvSpPr>
          <p:cNvPr id="7" name="Content Placeholder 6"/>
          <p:cNvSpPr>
            <a:spLocks noGrp="1"/>
          </p:cNvSpPr>
          <p:nvPr>
            <p:ph sz="quarter" idx="13"/>
          </p:nvPr>
        </p:nvSpPr>
        <p:spPr>
          <a:xfrm>
            <a:off x="2514600" y="5410200"/>
            <a:ext cx="6019800" cy="533400"/>
          </a:xfrm>
        </p:spPr>
        <p:txBody>
          <a:bodyPr anchor="b">
            <a:noAutofit/>
          </a:bodyPr>
          <a:lstStyle>
            <a:lvl1pPr marL="0" indent="0" algn="r">
              <a:lnSpc>
                <a:spcPts val="1350"/>
              </a:lnSpc>
              <a:spcBef>
                <a:spcPts val="0"/>
              </a:spcBef>
              <a:buNone/>
              <a:defRPr sz="1350" baseline="0">
                <a:solidFill>
                  <a:schemeClr val="bg1"/>
                </a:solidFill>
              </a:defRPr>
            </a:lvl1pPr>
          </a:lstStyle>
          <a:p>
            <a:pPr lvl="0"/>
            <a:r>
              <a:rPr lang="en-US"/>
              <a:t>Click to edit Master text styles</a:t>
            </a:r>
          </a:p>
          <a:p>
            <a:pPr lvl="1"/>
            <a:r>
              <a:rPr lang="en-US"/>
              <a:t>Second level</a:t>
            </a:r>
          </a:p>
        </p:txBody>
      </p:sp>
      <p:sp>
        <p:nvSpPr>
          <p:cNvPr id="2" name="Title 1"/>
          <p:cNvSpPr>
            <a:spLocks noGrp="1"/>
          </p:cNvSpPr>
          <p:nvPr>
            <p:ph type="title"/>
          </p:nvPr>
        </p:nvSpPr>
        <p:spPr>
          <a:xfrm>
            <a:off x="2514600" y="3810000"/>
            <a:ext cx="6019800" cy="1524000"/>
          </a:xfrm>
        </p:spPr>
        <p:txBody>
          <a:bodyPr>
            <a:noAutofit/>
          </a:bodyPr>
          <a:lstStyle>
            <a:lvl1pPr algn="l">
              <a:lnSpc>
                <a:spcPts val="3000"/>
              </a:lnSpc>
              <a:defRPr sz="3300"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2933551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2" name="Do not remove" hidden="1">
            <a:extLst>
              <a:ext uri="{FF2B5EF4-FFF2-40B4-BE49-F238E27FC236}">
                <a16:creationId xmlns:a16="http://schemas.microsoft.com/office/drawing/2014/main" id="{768B3021-A1FE-4D86-8A9A-66C6C6BA6E83}"/>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9" name="Group 11"/>
          <p:cNvGrpSpPr>
            <a:grpSpLocks/>
          </p:cNvGrpSpPr>
          <p:nvPr userDrawn="1"/>
        </p:nvGrpSpPr>
        <p:grpSpPr bwMode="auto">
          <a:xfrm>
            <a:off x="6858000" y="762000"/>
            <a:ext cx="2209800" cy="685800"/>
            <a:chOff x="76200" y="2209800"/>
            <a:chExt cx="2209800" cy="685800"/>
          </a:xfrm>
        </p:grpSpPr>
        <p:sp>
          <p:nvSpPr>
            <p:cNvPr id="10" name="TextBox 9"/>
            <p:cNvSpPr txBox="1"/>
            <p:nvPr userDrawn="1"/>
          </p:nvSpPr>
          <p:spPr>
            <a:xfrm>
              <a:off x="76200" y="2209800"/>
              <a:ext cx="2209800" cy="554038"/>
            </a:xfrm>
            <a:prstGeom prst="rect">
              <a:avLst/>
            </a:prstGeom>
            <a:noFill/>
          </p:spPr>
          <p:txBody>
            <a:bodyPr>
              <a:spAutoFit/>
            </a:bodyPr>
            <a:lstStyle/>
            <a:p>
              <a:pPr algn="ctr">
                <a:defRPr/>
              </a:pPr>
              <a:r>
                <a:rPr lang="en-US" sz="2900" b="1" spc="-150" dirty="0">
                  <a:solidFill>
                    <a:prstClr val="white"/>
                  </a:solidFill>
                  <a:latin typeface="Arial"/>
                  <a:cs typeface="Arial"/>
                </a:rPr>
                <a:t>BITS</a:t>
              </a:r>
              <a:r>
                <a:rPr lang="en-US" sz="2900" spc="-150" dirty="0">
                  <a:solidFill>
                    <a:prstClr val="white"/>
                  </a:solidFill>
                  <a:latin typeface="Arial"/>
                  <a:cs typeface="Arial"/>
                </a:rPr>
                <a:t> Pilani</a:t>
              </a:r>
            </a:p>
          </p:txBody>
        </p:sp>
        <p:sp>
          <p:nvSpPr>
            <p:cNvPr id="11" name="TextBox 10"/>
            <p:cNvSpPr txBox="1"/>
            <p:nvPr userDrawn="1"/>
          </p:nvSpPr>
          <p:spPr>
            <a:xfrm>
              <a:off x="228600" y="2665413"/>
              <a:ext cx="1905000" cy="230187"/>
            </a:xfrm>
            <a:prstGeom prst="rect">
              <a:avLst/>
            </a:prstGeom>
            <a:noFill/>
          </p:spPr>
          <p:txBody>
            <a:bodyPr>
              <a:spAutoFit/>
            </a:bodyPr>
            <a:lstStyle/>
            <a:p>
              <a:pPr algn="ctr">
                <a:defRPr/>
              </a:pPr>
              <a:r>
                <a:rPr lang="en-US" sz="900" spc="-150" dirty="0">
                  <a:solidFill>
                    <a:srgbClr val="FFFFFF"/>
                  </a:solidFill>
                  <a:latin typeface="Arial"/>
                  <a:cs typeface="Arial"/>
                </a:rPr>
                <a:t>Pilani | Dubai | Goa | Hyderabad</a:t>
              </a:r>
            </a:p>
          </p:txBody>
        </p:sp>
      </p:grpSp>
      <p:sp>
        <p:nvSpPr>
          <p:cNvPr id="17" name="Content Placeholder 16"/>
          <p:cNvSpPr>
            <a:spLocks noGrp="1"/>
          </p:cNvSpPr>
          <p:nvPr>
            <p:ph sz="quarter" idx="10"/>
          </p:nvPr>
        </p:nvSpPr>
        <p:spPr>
          <a:xfrm>
            <a:off x="362243" y="2116015"/>
            <a:ext cx="8458200" cy="1600200"/>
          </a:xfrm>
        </p:spPr>
        <p:txBody>
          <a:bodyPr>
            <a:noAutofit/>
          </a:bodyPr>
          <a:lstStyle>
            <a:lvl1pPr marL="0" indent="0">
              <a:lnSpc>
                <a:spcPts val="4200"/>
              </a:lnSpc>
              <a:spcBef>
                <a:spcPts val="0"/>
              </a:spcBef>
              <a:buNone/>
              <a:defRPr sz="4000" b="1" spc="-150" baseline="0">
                <a:latin typeface="Arial" pitchFamily="34" charset="0"/>
                <a:cs typeface="Arial" pitchFamily="34" charset="0"/>
              </a:defRPr>
            </a:lvl1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408031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9" name="Do not remove" hidden="1">
            <a:extLst>
              <a:ext uri="{FF2B5EF4-FFF2-40B4-BE49-F238E27FC236}">
                <a16:creationId xmlns:a16="http://schemas.microsoft.com/office/drawing/2014/main" id="{0016E9BD-6B5C-4C55-B8C6-D500F4B0A48B}"/>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E5D23D-3D82-4DE5-9BDA-98EC3587FF43}" type="datetime1">
              <a:rPr lang="en-US" smtClean="0"/>
              <a:t>9/5/2020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6740DE-8293-487D-9531-1FF883CE0649}" type="slidenum">
              <a:rPr lang="en-US" smtClean="0"/>
              <a:t>‹#›</a:t>
            </a:fld>
            <a:endParaRPr lang="en-US"/>
          </a:p>
        </p:txBody>
      </p:sp>
    </p:spTree>
    <p:extLst>
      <p:ext uri="{BB962C8B-B14F-4D97-AF65-F5344CB8AC3E}">
        <p14:creationId xmlns:p14="http://schemas.microsoft.com/office/powerpoint/2010/main" val="83195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6A9A58-A874-44B9-952C-9B673B90E5E2}" type="datetime1">
              <a:rPr lang="en-US" smtClean="0"/>
              <a:t>9/5/2020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6740DE-8293-487D-9531-1FF883CE0649}" type="slidenum">
              <a:rPr lang="en-US" smtClean="0"/>
              <a:t>‹#›</a:t>
            </a:fld>
            <a:endParaRPr lang="en-US"/>
          </a:p>
        </p:txBody>
      </p:sp>
    </p:spTree>
    <p:extLst>
      <p:ext uri="{BB962C8B-B14F-4D97-AF65-F5344CB8AC3E}">
        <p14:creationId xmlns:p14="http://schemas.microsoft.com/office/powerpoint/2010/main" val="1184000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71487" y="1825625"/>
            <a:ext cx="2900363"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1825625"/>
            <a:ext cx="2900363"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12A8C79-CEB6-4A9F-8A64-F4A01485A66B}" type="datetime1">
              <a:rPr lang="en-US" smtClean="0"/>
              <a:t>9/5/2020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6740DE-8293-487D-9531-1FF883CE0649}" type="slidenum">
              <a:rPr lang="en-US" smtClean="0"/>
              <a:t>‹#›</a:t>
            </a:fld>
            <a:endParaRPr lang="en-US"/>
          </a:p>
        </p:txBody>
      </p:sp>
    </p:spTree>
    <p:extLst>
      <p:ext uri="{BB962C8B-B14F-4D97-AF65-F5344CB8AC3E}">
        <p14:creationId xmlns:p14="http://schemas.microsoft.com/office/powerpoint/2010/main" val="1789083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E64F9DB-B7AE-4450-B80B-EAAD6D53D0B6}" type="datetime1">
              <a:rPr lang="en-US" smtClean="0"/>
              <a:t>9/5/2020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26740DE-8293-487D-9531-1FF883CE0649}" type="slidenum">
              <a:rPr lang="en-US" smtClean="0"/>
              <a:t>‹#›</a:t>
            </a:fld>
            <a:endParaRPr lang="en-US"/>
          </a:p>
        </p:txBody>
      </p:sp>
    </p:spTree>
    <p:extLst>
      <p:ext uri="{BB962C8B-B14F-4D97-AF65-F5344CB8AC3E}">
        <p14:creationId xmlns:p14="http://schemas.microsoft.com/office/powerpoint/2010/main" val="15427989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C8CF178-0794-4C7C-B1E4-90A48159ADAC}" type="datetime1">
              <a:rPr lang="en-US" smtClean="0"/>
              <a:t>9/5/2020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26740DE-8293-487D-9531-1FF883CE0649}" type="slidenum">
              <a:rPr lang="en-US" smtClean="0"/>
              <a:t>‹#›</a:t>
            </a:fld>
            <a:endParaRPr lang="en-US"/>
          </a:p>
        </p:txBody>
      </p:sp>
    </p:spTree>
    <p:extLst>
      <p:ext uri="{BB962C8B-B14F-4D97-AF65-F5344CB8AC3E}">
        <p14:creationId xmlns:p14="http://schemas.microsoft.com/office/powerpoint/2010/main" val="391801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E4B42B-94D1-478A-A77B-B09DBF9F3DA3}" type="datetime1">
              <a:rPr lang="en-US" smtClean="0"/>
              <a:t>9/5/2020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26740DE-8293-487D-9531-1FF883CE0649}" type="slidenum">
              <a:rPr lang="en-US" smtClean="0"/>
              <a:t>‹#›</a:t>
            </a:fld>
            <a:endParaRPr lang="en-US"/>
          </a:p>
        </p:txBody>
      </p:sp>
    </p:spTree>
    <p:extLst>
      <p:ext uri="{BB962C8B-B14F-4D97-AF65-F5344CB8AC3E}">
        <p14:creationId xmlns:p14="http://schemas.microsoft.com/office/powerpoint/2010/main" val="24773991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962E0A-1F77-40CC-A28B-CF4D80BB2AF5}" type="datetime1">
              <a:rPr lang="en-US" smtClean="0"/>
              <a:t>9/5/2020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6740DE-8293-487D-9531-1FF883CE0649}" type="slidenum">
              <a:rPr lang="en-US" smtClean="0"/>
              <a:t>‹#›</a:t>
            </a:fld>
            <a:endParaRPr lang="en-US"/>
          </a:p>
        </p:txBody>
      </p:sp>
    </p:spTree>
    <p:extLst>
      <p:ext uri="{BB962C8B-B14F-4D97-AF65-F5344CB8AC3E}">
        <p14:creationId xmlns:p14="http://schemas.microsoft.com/office/powerpoint/2010/main" val="4028081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05F1E5B-B60E-4A85-9390-C3D9B386932E}" type="datetime1">
              <a:rPr lang="en-US" smtClean="0"/>
              <a:t>9/5/2020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6740DE-8293-487D-9531-1FF883CE0649}" type="slidenum">
              <a:rPr lang="en-US" smtClean="0"/>
              <a:t>‹#›</a:t>
            </a:fld>
            <a:endParaRPr lang="en-US"/>
          </a:p>
        </p:txBody>
      </p:sp>
    </p:spTree>
    <p:extLst>
      <p:ext uri="{BB962C8B-B14F-4D97-AF65-F5344CB8AC3E}">
        <p14:creationId xmlns:p14="http://schemas.microsoft.com/office/powerpoint/2010/main" val="2469060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0" y="6644004"/>
            <a:ext cx="2057400" cy="213996"/>
          </a:xfrm>
          <a:prstGeom prst="rect">
            <a:avLst/>
          </a:prstGeom>
        </p:spPr>
        <p:txBody>
          <a:bodyPr vert="horz" lIns="91440" tIns="45720" rIns="91440" bIns="45720" rtlCol="0" anchor="ctr"/>
          <a:lstStyle>
            <a:lvl1pPr algn="l">
              <a:defRPr sz="1200">
                <a:solidFill>
                  <a:schemeClr val="tx1">
                    <a:tint val="75000"/>
                  </a:schemeClr>
                </a:solidFill>
              </a:defRPr>
            </a:lvl1pPr>
          </a:lstStyle>
          <a:p>
            <a:fld id="{E3BF751B-F43C-4ABF-94B8-46380872C69F}" type="datetime1">
              <a:rPr lang="en-US" smtClean="0"/>
              <a:t>9/5/2020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056120" y="6583680"/>
            <a:ext cx="2057400" cy="213996"/>
          </a:xfrm>
          <a:prstGeom prst="rect">
            <a:avLst/>
          </a:prstGeom>
        </p:spPr>
        <p:txBody>
          <a:bodyPr vert="horz" lIns="91440" tIns="45720" rIns="91440" bIns="45720" rtlCol="0" anchor="ctr"/>
          <a:lstStyle>
            <a:lvl1pPr algn="r">
              <a:defRPr sz="1200">
                <a:solidFill>
                  <a:schemeClr val="tx1">
                    <a:tint val="75000"/>
                  </a:schemeClr>
                </a:solidFill>
              </a:defRPr>
            </a:lvl1pPr>
          </a:lstStyle>
          <a:p>
            <a:fld id="{D26740DE-8293-487D-9531-1FF883CE0649}" type="slidenum">
              <a:rPr lang="en-US" smtClean="0"/>
              <a:t>‹#›</a:t>
            </a:fld>
            <a:endParaRPr lang="en-US"/>
          </a:p>
        </p:txBody>
      </p:sp>
    </p:spTree>
    <p:extLst>
      <p:ext uri="{BB962C8B-B14F-4D97-AF65-F5344CB8AC3E}">
        <p14:creationId xmlns:p14="http://schemas.microsoft.com/office/powerpoint/2010/main" val="17284204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83"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874982" y="3385416"/>
            <a:ext cx="6548581" cy="1852302"/>
          </a:xfrm>
        </p:spPr>
        <p:txBody>
          <a:bodyPr/>
          <a:lstStyle/>
          <a:p>
            <a:pPr>
              <a:lnSpc>
                <a:spcPct val="100000"/>
              </a:lnSpc>
            </a:pPr>
            <a:r>
              <a:rPr lang="en-IN" sz="2700" b="1" dirty="0" smtClean="0">
                <a:latin typeface="Times New Roman" panose="02020603050405020304" pitchFamily="18" charset="0"/>
                <a:cs typeface="Times New Roman" panose="02020603050405020304" pitchFamily="18" charset="0"/>
              </a:rPr>
              <a:t>S2-19_DSECLZC415</a:t>
            </a:r>
            <a:r>
              <a:rPr lang="en-IN" sz="2700" b="1" dirty="0">
                <a:latin typeface="Times New Roman" panose="02020603050405020304" pitchFamily="18" charset="0"/>
                <a:cs typeface="Times New Roman" panose="02020603050405020304" pitchFamily="18" charset="0"/>
              </a:rPr>
              <a:t> </a:t>
            </a:r>
            <a:r>
              <a:rPr lang="en-IN" sz="2700" b="1" dirty="0" smtClean="0">
                <a:latin typeface="Times New Roman" panose="02020603050405020304" pitchFamily="18" charset="0"/>
                <a:cs typeface="Times New Roman" panose="02020603050405020304" pitchFamily="18" charset="0"/>
              </a:rPr>
              <a:t/>
            </a:r>
            <a:br>
              <a:rPr lang="en-IN" sz="2700" b="1" dirty="0" smtClean="0">
                <a:latin typeface="Times New Roman" panose="02020603050405020304" pitchFamily="18" charset="0"/>
                <a:cs typeface="Times New Roman" panose="02020603050405020304" pitchFamily="18" charset="0"/>
              </a:rPr>
            </a:br>
            <a:r>
              <a:rPr lang="en-US" sz="1800" dirty="0" smtClean="0"/>
              <a:t>APPLICATIONS OF DATA MINING </a:t>
            </a:r>
            <a:r>
              <a:rPr lang="en-US" sz="1800" dirty="0" smtClean="0"/>
              <a:t/>
            </a:r>
            <a:br>
              <a:rPr lang="en-US" sz="1800" dirty="0" smtClean="0"/>
            </a:br>
            <a:r>
              <a:rPr lang="en-US" sz="1800" dirty="0" smtClean="0"/>
              <a:t>FRAUD DETECTION RECOMMENDATION SYSTEM &amp; SENTIMENT ANALYSIS - COMBINED</a:t>
            </a:r>
            <a:r>
              <a:rPr lang="en-US" sz="2800" b="1" dirty="0" smtClean="0"/>
              <a:t/>
            </a:r>
            <a:br>
              <a:rPr lang="en-US" sz="2800" b="1" dirty="0" smtClean="0"/>
            </a:br>
            <a:r>
              <a:rPr lang="en-US" sz="2800" b="1" dirty="0" smtClean="0"/>
              <a:t>CONTACT </a:t>
            </a:r>
            <a:r>
              <a:rPr lang="en-IN" sz="2700" b="1" dirty="0" smtClean="0">
                <a:latin typeface="Times New Roman" panose="02020603050405020304" pitchFamily="18" charset="0"/>
                <a:cs typeface="Times New Roman" panose="02020603050405020304" pitchFamily="18" charset="0"/>
              </a:rPr>
              <a:t>SESSION 16</a:t>
            </a:r>
            <a:endParaRPr lang="en-US" sz="2700" b="1"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7F90C164-BD80-4958-B5AD-15C0024F6F1D}"/>
              </a:ext>
            </a:extLst>
          </p:cNvPr>
          <p:cNvSpPr>
            <a:spLocks noGrp="1"/>
          </p:cNvSpPr>
          <p:nvPr>
            <p:ph type="sldNum" sz="quarter" idx="16"/>
          </p:nvPr>
        </p:nvSpPr>
        <p:spPr>
          <a:xfrm>
            <a:off x="7315200" y="6340475"/>
            <a:ext cx="18288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C8D7E44-7D4F-4942-A8C9-2DF6BF8399E8}" type="slidenum">
              <a:rPr lang="en-US" smtClean="0"/>
              <a:pPr/>
              <a:t>1</a:t>
            </a:fld>
            <a:endParaRPr lang="en-US" dirty="0"/>
          </a:p>
        </p:txBody>
      </p:sp>
      <p:sp>
        <p:nvSpPr>
          <p:cNvPr id="6" name="TextBox 5">
            <a:extLst>
              <a:ext uri="{FF2B5EF4-FFF2-40B4-BE49-F238E27FC236}">
                <a16:creationId xmlns:a16="http://schemas.microsoft.com/office/drawing/2014/main" id="{4BC9415B-5A05-4D2C-B3B9-AFE2001A6675}"/>
              </a:ext>
            </a:extLst>
          </p:cNvPr>
          <p:cNvSpPr txBox="1"/>
          <p:nvPr/>
        </p:nvSpPr>
        <p:spPr>
          <a:xfrm>
            <a:off x="2299856" y="5482193"/>
            <a:ext cx="6208040" cy="369332"/>
          </a:xfrm>
          <a:prstGeom prst="rect">
            <a:avLst/>
          </a:prstGeom>
          <a:noFill/>
        </p:spPr>
        <p:txBody>
          <a:bodyPr wrap="square" rtlCol="0">
            <a:spAutoFit/>
          </a:bodyPr>
          <a:lstStyle/>
          <a:p>
            <a:r>
              <a:rPr lang="en-US" b="1" dirty="0" smtClean="0">
                <a:solidFill>
                  <a:schemeClr val="bg1"/>
                </a:solidFill>
              </a:rPr>
              <a:t>SEPTEMBER 5 2020 – </a:t>
            </a:r>
            <a:r>
              <a:rPr lang="en-US" b="1" dirty="0" err="1" smtClean="0">
                <a:solidFill>
                  <a:schemeClr val="bg1"/>
                </a:solidFill>
              </a:rPr>
              <a:t>Dr.D.VENKATA</a:t>
            </a:r>
            <a:r>
              <a:rPr lang="en-US" b="1" dirty="0" smtClean="0">
                <a:solidFill>
                  <a:schemeClr val="bg1"/>
                </a:solidFill>
              </a:rPr>
              <a:t> SUBRAMANIAN</a:t>
            </a:r>
            <a:endParaRPr lang="en-IN" b="1" dirty="0">
              <a:solidFill>
                <a:schemeClr val="bg1"/>
              </a:solidFill>
            </a:endParaRPr>
          </a:p>
        </p:txBody>
      </p:sp>
    </p:spTree>
    <p:extLst>
      <p:ext uri="{BB962C8B-B14F-4D97-AF65-F5344CB8AC3E}">
        <p14:creationId xmlns:p14="http://schemas.microsoft.com/office/powerpoint/2010/main" val="41312359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01108" y="152400"/>
            <a:ext cx="7886700" cy="549274"/>
          </a:xfrm>
        </p:spPr>
        <p:txBody>
          <a:bodyPr>
            <a:noAutofit/>
          </a:bodyPr>
          <a:lstStyle/>
          <a:p>
            <a:r>
              <a:rPr lang="en-US" sz="3200" b="1" dirty="0"/>
              <a:t>Types of Fraud </a:t>
            </a:r>
            <a:r>
              <a:rPr lang="en-US" sz="3200" dirty="0"/>
              <a:t>M</a:t>
            </a:r>
            <a:r>
              <a:rPr lang="en-US" sz="3200" b="1" dirty="0"/>
              <a:t>odels </a:t>
            </a:r>
          </a:p>
        </p:txBody>
      </p:sp>
      <p:sp>
        <p:nvSpPr>
          <p:cNvPr id="3" name="Content Placeholder 2"/>
          <p:cNvSpPr>
            <a:spLocks noGrp="1"/>
          </p:cNvSpPr>
          <p:nvPr>
            <p:ph idx="1"/>
          </p:nvPr>
        </p:nvSpPr>
        <p:spPr>
          <a:xfrm>
            <a:off x="601108" y="1219200"/>
            <a:ext cx="7886700" cy="4732338"/>
          </a:xfrm>
        </p:spPr>
        <p:txBody>
          <a:bodyPr>
            <a:normAutofit fontScale="92500" lnSpcReduction="10000"/>
          </a:bodyPr>
          <a:lstStyle/>
          <a:p>
            <a:pPr>
              <a:lnSpc>
                <a:spcPct val="100000"/>
              </a:lnSpc>
              <a:spcAft>
                <a:spcPts val="600"/>
              </a:spcAft>
            </a:pPr>
            <a:r>
              <a:rPr lang="en-US" dirty="0"/>
              <a:t>Early fraud models employed expert systems to detect fraudulent events. An expert system is a collection of expert opinions on a number of decision criteria. These systems induced rules from the responses of a group of experts in the field. These rules can be coordinated into a flow chart leading to a decision. </a:t>
            </a:r>
          </a:p>
          <a:p>
            <a:pPr lvl="2">
              <a:lnSpc>
                <a:spcPct val="100000"/>
              </a:lnSpc>
              <a:spcAft>
                <a:spcPts val="1800"/>
              </a:spcAft>
            </a:pPr>
            <a:r>
              <a:rPr lang="en-US" sz="1600" dirty="0"/>
              <a:t>The problem with expert systems is that they are based on subjective inputs that may be contradictory</a:t>
            </a:r>
          </a:p>
          <a:p>
            <a:pPr>
              <a:lnSpc>
                <a:spcPct val="100000"/>
              </a:lnSpc>
              <a:spcBef>
                <a:spcPts val="1200"/>
              </a:spcBef>
              <a:spcAft>
                <a:spcPts val="600"/>
              </a:spcAft>
            </a:pPr>
            <a:r>
              <a:rPr lang="en-US" dirty="0"/>
              <a:t>Subsequent fraud detection systems used automated rule induction engines, based decision tree technology, and fuzzy logic. Some of these fraud detection systems are still marketed today (</a:t>
            </a:r>
            <a:r>
              <a:rPr lang="en-US" dirty="0" err="1"/>
              <a:t>iPrevent</a:t>
            </a:r>
            <a:r>
              <a:rPr lang="en-US" dirty="0"/>
              <a:t> by </a:t>
            </a:r>
            <a:r>
              <a:rPr lang="en-US" dirty="0" err="1"/>
              <a:t>Brighterion</a:t>
            </a:r>
            <a:r>
              <a:rPr lang="en-US" dirty="0"/>
              <a:t>).</a:t>
            </a:r>
          </a:p>
        </p:txBody>
      </p:sp>
      <p:sp>
        <p:nvSpPr>
          <p:cNvPr id="2" name="Slide Number Placeholder 1">
            <a:extLst>
              <a:ext uri="{FF2B5EF4-FFF2-40B4-BE49-F238E27FC236}">
                <a16:creationId xmlns:a16="http://schemas.microsoft.com/office/drawing/2014/main" id="{6CC03AEF-83F6-4548-A98C-67283E16C49A}"/>
              </a:ext>
            </a:extLst>
          </p:cNvPr>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10</a:t>
            </a:fld>
            <a:endParaRPr lang="en-US" sz="1050">
              <a:solidFill>
                <a:prstClr val="black">
                  <a:tint val="75000"/>
                </a:prstClr>
              </a:solidFill>
            </a:endParaRPr>
          </a:p>
        </p:txBody>
      </p:sp>
    </p:spTree>
    <p:extLst>
      <p:ext uri="{BB962C8B-B14F-4D97-AF65-F5344CB8AC3E}">
        <p14:creationId xmlns:p14="http://schemas.microsoft.com/office/powerpoint/2010/main" val="371316433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Autofit/>
          </a:bodyPr>
          <a:lstStyle/>
          <a:p>
            <a:r>
              <a:rPr lang="en-US" sz="3200" b="1" dirty="0"/>
              <a:t>Types of Fraud </a:t>
            </a:r>
            <a:r>
              <a:rPr lang="en-US" sz="3200" dirty="0"/>
              <a:t>M</a:t>
            </a:r>
            <a:r>
              <a:rPr lang="en-US" sz="3200" b="1" dirty="0"/>
              <a:t>odels </a:t>
            </a:r>
          </a:p>
        </p:txBody>
      </p:sp>
      <p:sp>
        <p:nvSpPr>
          <p:cNvPr id="3" name="Content Placeholder 2"/>
          <p:cNvSpPr>
            <a:spLocks noGrp="1"/>
          </p:cNvSpPr>
          <p:nvPr>
            <p:ph idx="1"/>
          </p:nvPr>
        </p:nvSpPr>
        <p:spPr>
          <a:xfrm>
            <a:off x="533400" y="1600200"/>
            <a:ext cx="7886700" cy="4198938"/>
          </a:xfrm>
        </p:spPr>
        <p:txBody>
          <a:bodyPr>
            <a:normAutofit/>
          </a:bodyPr>
          <a:lstStyle/>
          <a:p>
            <a:pPr>
              <a:lnSpc>
                <a:spcPct val="100000"/>
              </a:lnSpc>
              <a:spcAft>
                <a:spcPts val="1200"/>
              </a:spcAft>
            </a:pPr>
            <a:r>
              <a:rPr lang="en-US" dirty="0"/>
              <a:t>The Fair Isaac fraud detection systems Falcon Fraud Manager, </a:t>
            </a:r>
            <a:r>
              <a:rPr lang="en-US" dirty="0" err="1"/>
              <a:t>eFalcon</a:t>
            </a:r>
            <a:r>
              <a:rPr lang="en-US" dirty="0"/>
              <a:t>, and </a:t>
            </a:r>
            <a:r>
              <a:rPr lang="en-US" dirty="0" err="1"/>
              <a:t>LiquidCredit</a:t>
            </a:r>
            <a:r>
              <a:rPr lang="en-US" dirty="0"/>
              <a:t> Fraud Solution are built around a sophisticated system of predictive variables derived from extensive historical customer data. </a:t>
            </a:r>
          </a:p>
          <a:p>
            <a:pPr lvl="1">
              <a:lnSpc>
                <a:spcPct val="100000"/>
              </a:lnSpc>
              <a:spcAft>
                <a:spcPts val="1200"/>
              </a:spcAft>
            </a:pPr>
            <a:r>
              <a:rPr lang="en-US" dirty="0"/>
              <a:t>These predictors have been selected by many years of modeling fraud in many companies. The variables are submitted to a powerful backpropagation neural net.</a:t>
            </a:r>
          </a:p>
        </p:txBody>
      </p:sp>
      <p:sp>
        <p:nvSpPr>
          <p:cNvPr id="2" name="Slide Number Placeholder 1">
            <a:extLst>
              <a:ext uri="{FF2B5EF4-FFF2-40B4-BE49-F238E27FC236}">
                <a16:creationId xmlns:a16="http://schemas.microsoft.com/office/drawing/2014/main" id="{29DEE456-5636-4999-8007-88A2B7C06D28}"/>
              </a:ext>
            </a:extLst>
          </p:cNvPr>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11</a:t>
            </a:fld>
            <a:endParaRPr lang="en-US" sz="1050">
              <a:solidFill>
                <a:prstClr val="black">
                  <a:tint val="75000"/>
                </a:prstClr>
              </a:solidFill>
            </a:endParaRPr>
          </a:p>
        </p:txBody>
      </p:sp>
    </p:spTree>
    <p:extLst>
      <p:ext uri="{BB962C8B-B14F-4D97-AF65-F5344CB8AC3E}">
        <p14:creationId xmlns:p14="http://schemas.microsoft.com/office/powerpoint/2010/main" val="38036406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65127"/>
            <a:ext cx="8210550" cy="701674"/>
          </a:xfrm>
        </p:spPr>
        <p:txBody>
          <a:bodyPr>
            <a:noAutofit/>
          </a:bodyPr>
          <a:lstStyle/>
          <a:p>
            <a:r>
              <a:rPr lang="en-US" sz="3200" b="1" dirty="0"/>
              <a:t>Fraud in Aspects of Business</a:t>
            </a:r>
          </a:p>
        </p:txBody>
      </p:sp>
      <p:sp>
        <p:nvSpPr>
          <p:cNvPr id="3" name="Content Placeholder 2"/>
          <p:cNvSpPr>
            <a:spLocks noGrp="1"/>
          </p:cNvSpPr>
          <p:nvPr>
            <p:ph idx="1"/>
          </p:nvPr>
        </p:nvSpPr>
        <p:spPr>
          <a:xfrm>
            <a:off x="685801" y="1371600"/>
            <a:ext cx="7829549" cy="4953000"/>
          </a:xfrm>
        </p:spPr>
        <p:txBody>
          <a:bodyPr>
            <a:normAutofit/>
          </a:bodyPr>
          <a:lstStyle/>
          <a:p>
            <a:pPr>
              <a:lnSpc>
                <a:spcPct val="100000"/>
              </a:lnSpc>
              <a:spcBef>
                <a:spcPts val="1200"/>
              </a:spcBef>
              <a:spcAft>
                <a:spcPts val="600"/>
              </a:spcAft>
            </a:pPr>
            <a:r>
              <a:rPr lang="en-US" sz="2200" dirty="0"/>
              <a:t>Fraud can occur in many aspects of business, for e.g.:</a:t>
            </a:r>
          </a:p>
          <a:p>
            <a:pPr lvl="1">
              <a:lnSpc>
                <a:spcPct val="100000"/>
              </a:lnSpc>
              <a:spcAft>
                <a:spcPts val="600"/>
              </a:spcAft>
            </a:pPr>
            <a:r>
              <a:rPr lang="en-US" sz="2000" b="1" dirty="0"/>
              <a:t>Credit card fraud:</a:t>
            </a:r>
            <a:r>
              <a:rPr lang="en-US" sz="2000" dirty="0"/>
              <a:t> Stealing or counterfeiting credit card numbers, or nonpayment of accounts</a:t>
            </a:r>
          </a:p>
          <a:p>
            <a:pPr lvl="1">
              <a:lnSpc>
                <a:spcPct val="100000"/>
              </a:lnSpc>
              <a:spcAft>
                <a:spcPts val="600"/>
              </a:spcAft>
            </a:pPr>
            <a:r>
              <a:rPr lang="en-US" sz="2000" b="1" dirty="0"/>
              <a:t>Application fraud:</a:t>
            </a:r>
            <a:r>
              <a:rPr lang="en-US" sz="2000" dirty="0"/>
              <a:t> Untrue statements on a credit application, leading to assignment of an artificially low credit risk</a:t>
            </a:r>
          </a:p>
          <a:p>
            <a:pPr lvl="1">
              <a:lnSpc>
                <a:spcPct val="100000"/>
              </a:lnSpc>
              <a:spcAft>
                <a:spcPts val="600"/>
              </a:spcAft>
            </a:pPr>
            <a:r>
              <a:rPr lang="en-US" sz="2000" b="1" dirty="0"/>
              <a:t>Claim fraud:</a:t>
            </a:r>
            <a:r>
              <a:rPr lang="en-US" sz="2000" dirty="0"/>
              <a:t> Submitting inflated or false claims</a:t>
            </a:r>
          </a:p>
          <a:p>
            <a:pPr lvl="1">
              <a:lnSpc>
                <a:spcPct val="100000"/>
              </a:lnSpc>
              <a:spcAft>
                <a:spcPts val="600"/>
              </a:spcAft>
            </a:pPr>
            <a:r>
              <a:rPr lang="en-US" sz="2000" b="1" dirty="0"/>
              <a:t>Life insurance:</a:t>
            </a:r>
            <a:r>
              <a:rPr lang="en-US" sz="2000" dirty="0"/>
              <a:t> False or "engineered" death claims</a:t>
            </a:r>
          </a:p>
          <a:p>
            <a:pPr lvl="1">
              <a:lnSpc>
                <a:spcPct val="100000"/>
              </a:lnSpc>
              <a:spcAft>
                <a:spcPts val="600"/>
              </a:spcAft>
            </a:pPr>
            <a:r>
              <a:rPr lang="en-US" sz="2000" b="1" dirty="0"/>
              <a:t>Health care fraud:</a:t>
            </a:r>
            <a:r>
              <a:rPr lang="en-US" sz="2000" dirty="0"/>
              <a:t> False billings by health care providers</a:t>
            </a:r>
          </a:p>
          <a:p>
            <a:pPr marL="342900" lvl="1" indent="0">
              <a:lnSpc>
                <a:spcPct val="100000"/>
              </a:lnSpc>
              <a:spcAft>
                <a:spcPts val="600"/>
              </a:spcAft>
              <a:buNone/>
            </a:pPr>
            <a:r>
              <a:rPr lang="en-US" sz="2000" dirty="0"/>
              <a:t>etc.</a:t>
            </a:r>
          </a:p>
        </p:txBody>
      </p:sp>
      <p:sp>
        <p:nvSpPr>
          <p:cNvPr id="4" name="Slide Number Placeholder 3">
            <a:extLst>
              <a:ext uri="{FF2B5EF4-FFF2-40B4-BE49-F238E27FC236}">
                <a16:creationId xmlns:a16="http://schemas.microsoft.com/office/drawing/2014/main" id="{77B1FE27-7E8E-419A-97F5-E654B60DD23D}"/>
              </a:ext>
            </a:extLst>
          </p:cNvPr>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12</a:t>
            </a:fld>
            <a:endParaRPr lang="en-US" sz="1050">
              <a:solidFill>
                <a:prstClr val="black">
                  <a:tint val="75000"/>
                </a:prstClr>
              </a:solidFill>
            </a:endParaRPr>
          </a:p>
        </p:txBody>
      </p:sp>
    </p:spTree>
    <p:extLst>
      <p:ext uri="{BB962C8B-B14F-4D97-AF65-F5344CB8AC3E}">
        <p14:creationId xmlns:p14="http://schemas.microsoft.com/office/powerpoint/2010/main" val="19489420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65127"/>
            <a:ext cx="8210550" cy="549274"/>
          </a:xfrm>
        </p:spPr>
        <p:txBody>
          <a:bodyPr>
            <a:noAutofit/>
          </a:bodyPr>
          <a:lstStyle/>
          <a:p>
            <a:r>
              <a:rPr lang="en-US" sz="3200" b="1" dirty="0"/>
              <a:t>Supervised Methods for Fraud Detection</a:t>
            </a:r>
          </a:p>
        </p:txBody>
      </p:sp>
      <p:sp>
        <p:nvSpPr>
          <p:cNvPr id="3" name="Content Placeholder 2"/>
          <p:cNvSpPr>
            <a:spLocks noGrp="1"/>
          </p:cNvSpPr>
          <p:nvPr>
            <p:ph idx="1"/>
          </p:nvPr>
        </p:nvSpPr>
        <p:spPr>
          <a:xfrm>
            <a:off x="771525" y="1143000"/>
            <a:ext cx="7600949" cy="5105400"/>
          </a:xfrm>
        </p:spPr>
        <p:txBody>
          <a:bodyPr>
            <a:normAutofit fontScale="92500" lnSpcReduction="10000"/>
          </a:bodyPr>
          <a:lstStyle/>
          <a:p>
            <a:pPr marL="0" indent="0">
              <a:lnSpc>
                <a:spcPct val="100000"/>
              </a:lnSpc>
              <a:spcAft>
                <a:spcPts val="1200"/>
              </a:spcAft>
              <a:buNone/>
            </a:pPr>
            <a:r>
              <a:rPr lang="en-US" sz="2400" dirty="0"/>
              <a:t>Several elements are crucial to the successful supervised fraud model</a:t>
            </a:r>
          </a:p>
          <a:p>
            <a:pPr lvl="1">
              <a:lnSpc>
                <a:spcPct val="100000"/>
              </a:lnSpc>
              <a:spcAft>
                <a:spcPts val="1200"/>
              </a:spcAft>
            </a:pPr>
            <a:r>
              <a:rPr lang="en-US" dirty="0"/>
              <a:t>The fraud event and the relationship of that event to specific transactions or responses of the fraudster must be accurately identified</a:t>
            </a:r>
          </a:p>
          <a:p>
            <a:pPr lvl="1">
              <a:lnSpc>
                <a:spcPct val="100000"/>
              </a:lnSpc>
              <a:spcAft>
                <a:spcPts val="1200"/>
              </a:spcAft>
            </a:pPr>
            <a:r>
              <a:rPr lang="en-US" dirty="0"/>
              <a:t>Historical data of past transactions or responses must be available to derive powerfully predictive variables</a:t>
            </a:r>
          </a:p>
          <a:p>
            <a:pPr lvl="1">
              <a:lnSpc>
                <a:spcPct val="100000"/>
              </a:lnSpc>
              <a:spcAft>
                <a:spcPts val="2400"/>
              </a:spcAft>
            </a:pPr>
            <a:r>
              <a:rPr lang="en-US" dirty="0"/>
              <a:t>Profiles of the past behavior and actions of both the fraudsters and the </a:t>
            </a:r>
            <a:r>
              <a:rPr lang="en-US" dirty="0" err="1"/>
              <a:t>nonfraudsters</a:t>
            </a:r>
            <a:r>
              <a:rPr lang="en-US" dirty="0"/>
              <a:t> must be built and employed in the modeling methodology</a:t>
            </a:r>
          </a:p>
          <a:p>
            <a:pPr>
              <a:lnSpc>
                <a:spcPct val="100000"/>
              </a:lnSpc>
              <a:spcAft>
                <a:spcPts val="1200"/>
              </a:spcAft>
            </a:pPr>
            <a:r>
              <a:rPr lang="en-US" sz="2400" dirty="0"/>
              <a:t>Predictive variables need to be identified for each type of fraud.</a:t>
            </a:r>
          </a:p>
        </p:txBody>
      </p:sp>
      <p:sp>
        <p:nvSpPr>
          <p:cNvPr id="4" name="Slide Number Placeholder 3">
            <a:extLst>
              <a:ext uri="{FF2B5EF4-FFF2-40B4-BE49-F238E27FC236}">
                <a16:creationId xmlns:a16="http://schemas.microsoft.com/office/drawing/2014/main" id="{EA80ABE6-C6D9-498C-8BEE-E100CE85FDC2}"/>
              </a:ext>
            </a:extLst>
          </p:cNvPr>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13</a:t>
            </a:fld>
            <a:endParaRPr lang="en-US" sz="1050">
              <a:solidFill>
                <a:prstClr val="black">
                  <a:tint val="75000"/>
                </a:prstClr>
              </a:solidFill>
            </a:endParaRPr>
          </a:p>
        </p:txBody>
      </p:sp>
    </p:spTree>
    <p:extLst>
      <p:ext uri="{BB962C8B-B14F-4D97-AF65-F5344CB8AC3E}">
        <p14:creationId xmlns:p14="http://schemas.microsoft.com/office/powerpoint/2010/main" val="3100396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 y="228600"/>
            <a:ext cx="8763000" cy="517523"/>
          </a:xfrm>
        </p:spPr>
        <p:txBody>
          <a:bodyPr>
            <a:noAutofit/>
          </a:bodyPr>
          <a:lstStyle/>
          <a:p>
            <a:r>
              <a:rPr lang="en-US" sz="2800" b="1" dirty="0"/>
              <a:t>Detection of money laundering and other financial crimes</a:t>
            </a:r>
            <a:endParaRPr lang="en-US" sz="2800" dirty="0"/>
          </a:p>
        </p:txBody>
      </p:sp>
      <p:sp>
        <p:nvSpPr>
          <p:cNvPr id="3" name="Content Placeholder 2"/>
          <p:cNvSpPr>
            <a:spLocks noGrp="1"/>
          </p:cNvSpPr>
          <p:nvPr>
            <p:ph idx="1"/>
          </p:nvPr>
        </p:nvSpPr>
        <p:spPr>
          <a:xfrm>
            <a:off x="533400" y="1143000"/>
            <a:ext cx="8077200" cy="5105400"/>
          </a:xfrm>
        </p:spPr>
        <p:txBody>
          <a:bodyPr>
            <a:normAutofit fontScale="70000" lnSpcReduction="20000"/>
          </a:bodyPr>
          <a:lstStyle/>
          <a:p>
            <a:pPr marL="0" indent="0">
              <a:lnSpc>
                <a:spcPct val="110000"/>
              </a:lnSpc>
              <a:spcBef>
                <a:spcPts val="600"/>
              </a:spcBef>
              <a:spcAft>
                <a:spcPts val="1200"/>
              </a:spcAft>
              <a:buNone/>
            </a:pPr>
            <a:r>
              <a:rPr lang="en-US" dirty="0"/>
              <a:t>To detect money laundering and other financial crimes, it is necessary to integrate information from multiple databases such as bank transaction databases, and federal or state crime history </a:t>
            </a:r>
          </a:p>
          <a:p>
            <a:pPr marL="0" indent="0">
              <a:lnSpc>
                <a:spcPct val="110000"/>
              </a:lnSpc>
              <a:spcBef>
                <a:spcPts val="600"/>
              </a:spcBef>
              <a:buNone/>
            </a:pPr>
            <a:r>
              <a:rPr lang="en-US" dirty="0"/>
              <a:t>Multiple data analysis tools can then be used :</a:t>
            </a:r>
          </a:p>
          <a:p>
            <a:pPr>
              <a:lnSpc>
                <a:spcPct val="110000"/>
              </a:lnSpc>
              <a:spcBef>
                <a:spcPts val="600"/>
              </a:spcBef>
            </a:pPr>
            <a:r>
              <a:rPr lang="en-US" dirty="0"/>
              <a:t>Data visualization tools to display transaction activities using graphs by time and by groups of customers </a:t>
            </a:r>
          </a:p>
          <a:p>
            <a:pPr>
              <a:lnSpc>
                <a:spcPct val="110000"/>
              </a:lnSpc>
              <a:spcBef>
                <a:spcPts val="600"/>
              </a:spcBef>
            </a:pPr>
            <a:r>
              <a:rPr lang="en-US" dirty="0"/>
              <a:t>Linkage analysis tools to identify links among different customers and activities </a:t>
            </a:r>
          </a:p>
          <a:p>
            <a:pPr>
              <a:lnSpc>
                <a:spcPct val="110000"/>
              </a:lnSpc>
              <a:spcBef>
                <a:spcPts val="600"/>
              </a:spcBef>
            </a:pPr>
            <a:r>
              <a:rPr lang="en-US" dirty="0"/>
              <a:t>Classification tools to filter unrelated attributes and rank the related ones</a:t>
            </a:r>
          </a:p>
          <a:p>
            <a:pPr>
              <a:lnSpc>
                <a:spcPct val="110000"/>
              </a:lnSpc>
              <a:spcBef>
                <a:spcPts val="600"/>
              </a:spcBef>
            </a:pPr>
            <a:r>
              <a:rPr lang="en-US" dirty="0"/>
              <a:t>Clustering tools to group different cases </a:t>
            </a:r>
          </a:p>
          <a:p>
            <a:pPr>
              <a:lnSpc>
                <a:spcPct val="110000"/>
              </a:lnSpc>
              <a:spcBef>
                <a:spcPts val="600"/>
              </a:spcBef>
            </a:pPr>
            <a:r>
              <a:rPr lang="en-US" dirty="0"/>
              <a:t>Outlier analysis tools to detect unusual amounts of fund transfers or other activities, and </a:t>
            </a:r>
          </a:p>
          <a:p>
            <a:pPr>
              <a:lnSpc>
                <a:spcPct val="110000"/>
              </a:lnSpc>
              <a:spcBef>
                <a:spcPts val="600"/>
              </a:spcBef>
            </a:pPr>
            <a:r>
              <a:rPr lang="en-US" dirty="0"/>
              <a:t>Sequential pattern analysis tools to characterize unusual access sequences</a:t>
            </a:r>
          </a:p>
          <a:p>
            <a:pPr>
              <a:lnSpc>
                <a:spcPct val="110000"/>
              </a:lnSpc>
              <a:spcBef>
                <a:spcPts val="600"/>
              </a:spcBef>
            </a:pPr>
            <a:endParaRPr lang="en-US" dirty="0"/>
          </a:p>
        </p:txBody>
      </p:sp>
      <p:sp>
        <p:nvSpPr>
          <p:cNvPr id="4" name="Slide Number Placeholder 3">
            <a:extLst>
              <a:ext uri="{FF2B5EF4-FFF2-40B4-BE49-F238E27FC236}">
                <a16:creationId xmlns:a16="http://schemas.microsoft.com/office/drawing/2014/main" id="{FAD3DAF3-F03A-44A4-A4E8-2DC387AF8690}"/>
              </a:ext>
            </a:extLst>
          </p:cNvPr>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14</a:t>
            </a:fld>
            <a:endParaRPr lang="en-US" sz="1050">
              <a:solidFill>
                <a:prstClr val="black">
                  <a:tint val="75000"/>
                </a:prstClr>
              </a:solidFill>
            </a:endParaRPr>
          </a:p>
        </p:txBody>
      </p:sp>
    </p:spTree>
    <p:extLst>
      <p:ext uri="{BB962C8B-B14F-4D97-AF65-F5344CB8AC3E}">
        <p14:creationId xmlns:p14="http://schemas.microsoft.com/office/powerpoint/2010/main" val="16824431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27737-09CD-4D8B-BC33-AB413F28F388}"/>
              </a:ext>
            </a:extLst>
          </p:cNvPr>
          <p:cNvSpPr>
            <a:spLocks noGrp="1"/>
          </p:cNvSpPr>
          <p:nvPr>
            <p:ph type="title"/>
          </p:nvPr>
        </p:nvSpPr>
        <p:spPr>
          <a:xfrm>
            <a:off x="304799" y="322708"/>
            <a:ext cx="8534400" cy="701674"/>
          </a:xfrm>
        </p:spPr>
        <p:txBody>
          <a:bodyPr>
            <a:normAutofit/>
          </a:bodyPr>
          <a:lstStyle/>
          <a:p>
            <a:r>
              <a:rPr lang="en-US" sz="2800" b="1" dirty="0"/>
              <a:t>Identifying Tax Fraud through Social Network Analysis</a:t>
            </a:r>
          </a:p>
        </p:txBody>
      </p:sp>
      <p:sp>
        <p:nvSpPr>
          <p:cNvPr id="3" name="Content Placeholder 2">
            <a:extLst>
              <a:ext uri="{FF2B5EF4-FFF2-40B4-BE49-F238E27FC236}">
                <a16:creationId xmlns:a16="http://schemas.microsoft.com/office/drawing/2014/main" id="{9BEA5F43-6A1D-4DCD-B839-977919B0014A}"/>
              </a:ext>
            </a:extLst>
          </p:cNvPr>
          <p:cNvSpPr>
            <a:spLocks noGrp="1"/>
          </p:cNvSpPr>
          <p:nvPr>
            <p:ph idx="1"/>
          </p:nvPr>
        </p:nvSpPr>
        <p:spPr>
          <a:xfrm>
            <a:off x="628650" y="1295400"/>
            <a:ext cx="7886700" cy="4701286"/>
          </a:xfrm>
        </p:spPr>
        <p:txBody>
          <a:bodyPr>
            <a:normAutofit fontScale="92500" lnSpcReduction="20000"/>
          </a:bodyPr>
          <a:lstStyle/>
          <a:p>
            <a:pPr>
              <a:lnSpc>
                <a:spcPct val="100000"/>
              </a:lnSpc>
              <a:spcAft>
                <a:spcPts val="600"/>
              </a:spcAft>
            </a:pPr>
            <a:r>
              <a:rPr lang="en-US" dirty="0"/>
              <a:t>SNA(Social Network Analysis) is an analytic approach of correlating people, entities and relationships to determine how tightly an individual or business is related to others who have known compliance issues</a:t>
            </a:r>
          </a:p>
          <a:p>
            <a:pPr>
              <a:lnSpc>
                <a:spcPct val="100000"/>
              </a:lnSpc>
            </a:pPr>
            <a:r>
              <a:rPr lang="en-US" dirty="0"/>
              <a:t>These relationships can be from shared </a:t>
            </a:r>
          </a:p>
          <a:p>
            <a:pPr lvl="1">
              <a:lnSpc>
                <a:spcPct val="100000"/>
              </a:lnSpc>
            </a:pPr>
            <a:r>
              <a:rPr lang="en-US" dirty="0"/>
              <a:t>phone numbers, </a:t>
            </a:r>
          </a:p>
          <a:p>
            <a:pPr lvl="1">
              <a:lnSpc>
                <a:spcPct val="100000"/>
              </a:lnSpc>
            </a:pPr>
            <a:r>
              <a:rPr lang="en-US" dirty="0"/>
              <a:t>physical addresses, </a:t>
            </a:r>
          </a:p>
          <a:p>
            <a:pPr lvl="1">
              <a:lnSpc>
                <a:spcPct val="100000"/>
              </a:lnSpc>
            </a:pPr>
            <a:r>
              <a:rPr lang="en-US" dirty="0"/>
              <a:t>bank accounts, </a:t>
            </a:r>
          </a:p>
          <a:p>
            <a:pPr lvl="1">
              <a:lnSpc>
                <a:spcPct val="100000"/>
              </a:lnSpc>
            </a:pPr>
            <a:r>
              <a:rPr lang="en-US" dirty="0"/>
              <a:t>credit cards, or </a:t>
            </a:r>
          </a:p>
          <a:p>
            <a:pPr lvl="1">
              <a:lnSpc>
                <a:spcPct val="100000"/>
              </a:lnSpc>
            </a:pPr>
            <a:r>
              <a:rPr lang="en-US" dirty="0"/>
              <a:t>any other connection</a:t>
            </a:r>
          </a:p>
          <a:p>
            <a:pPr>
              <a:lnSpc>
                <a:spcPct val="100000"/>
              </a:lnSpc>
              <a:spcBef>
                <a:spcPts val="1200"/>
              </a:spcBef>
            </a:pPr>
            <a:r>
              <a:rPr lang="en-US" dirty="0"/>
              <a:t>Graph analytics can give insights into members of the network</a:t>
            </a:r>
          </a:p>
        </p:txBody>
      </p:sp>
      <p:sp>
        <p:nvSpPr>
          <p:cNvPr id="4" name="Slide Number Placeholder 3">
            <a:extLst>
              <a:ext uri="{FF2B5EF4-FFF2-40B4-BE49-F238E27FC236}">
                <a16:creationId xmlns:a16="http://schemas.microsoft.com/office/drawing/2014/main" id="{6308B817-BC5E-4B47-9771-A4ACED9BCE96}"/>
              </a:ext>
            </a:extLst>
          </p:cNvPr>
          <p:cNvSpPr>
            <a:spLocks noGrp="1"/>
          </p:cNvSpPr>
          <p:nvPr>
            <p:ph type="sldNum" sz="quarter" idx="12"/>
          </p:nvPr>
        </p:nvSpPr>
        <p:spPr/>
        <p:txBody>
          <a:bodyPr/>
          <a:lstStyle/>
          <a:p>
            <a:pPr>
              <a:defRPr/>
            </a:pPr>
            <a:fld id="{649AB6AE-DC6C-4C19-AD98-A8BE141DCE93}" type="slidenum">
              <a:rPr lang="en-US" smtClean="0"/>
              <a:pPr>
                <a:defRPr/>
              </a:pPr>
              <a:t>15</a:t>
            </a:fld>
            <a:endParaRPr lang="en-US" sz="1000"/>
          </a:p>
        </p:txBody>
      </p:sp>
      <p:sp>
        <p:nvSpPr>
          <p:cNvPr id="6" name="Rectangle 5">
            <a:extLst>
              <a:ext uri="{FF2B5EF4-FFF2-40B4-BE49-F238E27FC236}">
                <a16:creationId xmlns:a16="http://schemas.microsoft.com/office/drawing/2014/main" id="{A715AF7B-B604-48EC-97D3-EE88B677B911}"/>
              </a:ext>
            </a:extLst>
          </p:cNvPr>
          <p:cNvSpPr/>
          <p:nvPr/>
        </p:nvSpPr>
        <p:spPr>
          <a:xfrm>
            <a:off x="4103762" y="5880438"/>
            <a:ext cx="936475" cy="246221"/>
          </a:xfrm>
          <a:prstGeom prst="rect">
            <a:avLst/>
          </a:prstGeom>
        </p:spPr>
        <p:txBody>
          <a:bodyPr wrap="none">
            <a:spAutoFit/>
          </a:bodyPr>
          <a:lstStyle/>
          <a:p>
            <a:pPr marL="0" indent="0">
              <a:buNone/>
            </a:pPr>
            <a:r>
              <a:rPr lang="en-US" altLang="en-US" sz="1000" dirty="0">
                <a:solidFill>
                  <a:schemeClr val="tx1">
                    <a:lumMod val="65000"/>
                    <a:lumOff val="35000"/>
                  </a:schemeClr>
                </a:solidFill>
                <a:latin typeface="+mn-lt"/>
              </a:rPr>
              <a:t>www.fico.com</a:t>
            </a:r>
          </a:p>
        </p:txBody>
      </p:sp>
    </p:spTree>
    <p:extLst>
      <p:ext uri="{BB962C8B-B14F-4D97-AF65-F5344CB8AC3E}">
        <p14:creationId xmlns:p14="http://schemas.microsoft.com/office/powerpoint/2010/main" val="90396586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695B5-C4AB-45A9-ADBE-E66561EAF514}"/>
              </a:ext>
            </a:extLst>
          </p:cNvPr>
          <p:cNvSpPr>
            <a:spLocks noGrp="1"/>
          </p:cNvSpPr>
          <p:nvPr>
            <p:ph type="title"/>
          </p:nvPr>
        </p:nvSpPr>
        <p:spPr>
          <a:xfrm>
            <a:off x="664914" y="128588"/>
            <a:ext cx="7814172" cy="701674"/>
          </a:xfrm>
        </p:spPr>
        <p:txBody>
          <a:bodyPr>
            <a:normAutofit fontScale="90000"/>
          </a:bodyPr>
          <a:lstStyle/>
          <a:p>
            <a:r>
              <a:rPr lang="en-US" b="1" dirty="0"/>
              <a:t>Opportunities for Tax Agencies in SNA</a:t>
            </a:r>
          </a:p>
        </p:txBody>
      </p:sp>
      <p:sp>
        <p:nvSpPr>
          <p:cNvPr id="3" name="Content Placeholder 2">
            <a:extLst>
              <a:ext uri="{FF2B5EF4-FFF2-40B4-BE49-F238E27FC236}">
                <a16:creationId xmlns:a16="http://schemas.microsoft.com/office/drawing/2014/main" id="{011DDB82-0412-4539-9063-AC8A3A8D211C}"/>
              </a:ext>
            </a:extLst>
          </p:cNvPr>
          <p:cNvSpPr>
            <a:spLocks noGrp="1"/>
          </p:cNvSpPr>
          <p:nvPr>
            <p:ph idx="1"/>
          </p:nvPr>
        </p:nvSpPr>
        <p:spPr>
          <a:xfrm>
            <a:off x="533400" y="1295400"/>
            <a:ext cx="7886700" cy="4732338"/>
          </a:xfrm>
        </p:spPr>
        <p:txBody>
          <a:bodyPr>
            <a:normAutofit fontScale="92500" lnSpcReduction="20000"/>
          </a:bodyPr>
          <a:lstStyle/>
          <a:p>
            <a:pPr>
              <a:lnSpc>
                <a:spcPct val="100000"/>
              </a:lnSpc>
              <a:spcAft>
                <a:spcPts val="1200"/>
              </a:spcAft>
            </a:pPr>
            <a:r>
              <a:rPr lang="en-US" dirty="0"/>
              <a:t>Tax and revenue agencies to take advantage of SNA tools, across registration, audit and collections business areas</a:t>
            </a:r>
          </a:p>
          <a:p>
            <a:pPr>
              <a:lnSpc>
                <a:spcPct val="100000"/>
              </a:lnSpc>
            </a:pPr>
            <a:r>
              <a:rPr lang="en-US" b="1" dirty="0"/>
              <a:t>Improper registrations.</a:t>
            </a:r>
            <a:r>
              <a:rPr lang="en-US" dirty="0"/>
              <a:t>  A tax evader closes a business and the business re-opens (typically owned by a relative of the original owner) at the same or a nearby location.  i.e. the owner stays in business by opening a similar (or identical) business with a different legal name and a different legal owner (e.g., a spouse, parent or another relative).  </a:t>
            </a:r>
          </a:p>
          <a:p>
            <a:pPr lvl="1">
              <a:lnSpc>
                <a:spcPct val="100000"/>
              </a:lnSpc>
            </a:pPr>
            <a:r>
              <a:rPr lang="en-US" dirty="0"/>
              <a:t>Very difficult to catch by manual efforts.   The challenge for the tax agency is the owner will have changed and won’t be an exact match to the previous business.</a:t>
            </a:r>
          </a:p>
          <a:p>
            <a:pPr>
              <a:lnSpc>
                <a:spcPct val="100000"/>
              </a:lnSpc>
            </a:pPr>
            <a:endParaRPr lang="en-US" dirty="0"/>
          </a:p>
        </p:txBody>
      </p:sp>
      <p:sp>
        <p:nvSpPr>
          <p:cNvPr id="4" name="Slide Number Placeholder 3">
            <a:extLst>
              <a:ext uri="{FF2B5EF4-FFF2-40B4-BE49-F238E27FC236}">
                <a16:creationId xmlns:a16="http://schemas.microsoft.com/office/drawing/2014/main" id="{B4149EFB-24DB-4AD9-AF24-79AFD53F5F36}"/>
              </a:ext>
            </a:extLst>
          </p:cNvPr>
          <p:cNvSpPr>
            <a:spLocks noGrp="1"/>
          </p:cNvSpPr>
          <p:nvPr>
            <p:ph type="sldNum" sz="quarter" idx="12"/>
          </p:nvPr>
        </p:nvSpPr>
        <p:spPr/>
        <p:txBody>
          <a:bodyPr/>
          <a:lstStyle/>
          <a:p>
            <a:pPr>
              <a:defRPr/>
            </a:pPr>
            <a:fld id="{649AB6AE-DC6C-4C19-AD98-A8BE141DCE93}" type="slidenum">
              <a:rPr lang="en-US" smtClean="0"/>
              <a:pPr>
                <a:defRPr/>
              </a:pPr>
              <a:t>16</a:t>
            </a:fld>
            <a:endParaRPr lang="en-US" sz="1000"/>
          </a:p>
        </p:txBody>
      </p:sp>
      <p:sp>
        <p:nvSpPr>
          <p:cNvPr id="6" name="Rectangle 5">
            <a:extLst>
              <a:ext uri="{FF2B5EF4-FFF2-40B4-BE49-F238E27FC236}">
                <a16:creationId xmlns:a16="http://schemas.microsoft.com/office/drawing/2014/main" id="{C629441C-DECD-45F0-8A4A-3D2B87B88DF8}"/>
              </a:ext>
            </a:extLst>
          </p:cNvPr>
          <p:cNvSpPr/>
          <p:nvPr/>
        </p:nvSpPr>
        <p:spPr>
          <a:xfrm>
            <a:off x="4103762" y="6014086"/>
            <a:ext cx="936475" cy="246221"/>
          </a:xfrm>
          <a:prstGeom prst="rect">
            <a:avLst/>
          </a:prstGeom>
        </p:spPr>
        <p:txBody>
          <a:bodyPr wrap="none">
            <a:spAutoFit/>
          </a:bodyPr>
          <a:lstStyle/>
          <a:p>
            <a:pPr marL="0" indent="0">
              <a:buNone/>
            </a:pPr>
            <a:r>
              <a:rPr lang="en-US" altLang="en-US" sz="1000" dirty="0">
                <a:solidFill>
                  <a:schemeClr val="tx1">
                    <a:lumMod val="65000"/>
                    <a:lumOff val="35000"/>
                  </a:schemeClr>
                </a:solidFill>
                <a:latin typeface="+mn-lt"/>
              </a:rPr>
              <a:t>www.fico.com</a:t>
            </a:r>
          </a:p>
        </p:txBody>
      </p:sp>
    </p:spTree>
    <p:extLst>
      <p:ext uri="{BB962C8B-B14F-4D97-AF65-F5344CB8AC3E}">
        <p14:creationId xmlns:p14="http://schemas.microsoft.com/office/powerpoint/2010/main" val="27222358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542BC8A-9A08-41BA-AB95-297232B2E8B6}"/>
              </a:ext>
            </a:extLst>
          </p:cNvPr>
          <p:cNvPicPr>
            <a:picLocks noChangeAspect="1"/>
          </p:cNvPicPr>
          <p:nvPr/>
        </p:nvPicPr>
        <p:blipFill>
          <a:blip r:embed="rId2"/>
          <a:stretch>
            <a:fillRect/>
          </a:stretch>
        </p:blipFill>
        <p:spPr>
          <a:xfrm>
            <a:off x="531223" y="1620192"/>
            <a:ext cx="5793378" cy="4348758"/>
          </a:xfrm>
          <a:prstGeom prst="rect">
            <a:avLst/>
          </a:prstGeom>
        </p:spPr>
      </p:pic>
      <p:sp>
        <p:nvSpPr>
          <p:cNvPr id="2" name="Title 1">
            <a:extLst>
              <a:ext uri="{FF2B5EF4-FFF2-40B4-BE49-F238E27FC236}">
                <a16:creationId xmlns:a16="http://schemas.microsoft.com/office/drawing/2014/main" id="{3C3BDB6C-5F8E-4A0F-AF89-8C326A3BAF51}"/>
              </a:ext>
            </a:extLst>
          </p:cNvPr>
          <p:cNvSpPr>
            <a:spLocks noGrp="1"/>
          </p:cNvSpPr>
          <p:nvPr>
            <p:ph type="title"/>
          </p:nvPr>
        </p:nvSpPr>
        <p:spPr>
          <a:xfrm>
            <a:off x="381000" y="669926"/>
            <a:ext cx="7886700" cy="625474"/>
          </a:xfrm>
        </p:spPr>
        <p:txBody>
          <a:bodyPr>
            <a:normAutofit fontScale="90000"/>
          </a:bodyPr>
          <a:lstStyle/>
          <a:p>
            <a:r>
              <a:rPr lang="en-US" b="1" dirty="0"/>
              <a:t>Opportunities for Tax Agencies in SNA</a:t>
            </a:r>
            <a:endParaRPr lang="en-US" dirty="0"/>
          </a:p>
        </p:txBody>
      </p:sp>
      <p:sp>
        <p:nvSpPr>
          <p:cNvPr id="3" name="Content Placeholder 2">
            <a:extLst>
              <a:ext uri="{FF2B5EF4-FFF2-40B4-BE49-F238E27FC236}">
                <a16:creationId xmlns:a16="http://schemas.microsoft.com/office/drawing/2014/main" id="{F7A37E15-501F-4589-B231-F825748BCABF}"/>
              </a:ext>
            </a:extLst>
          </p:cNvPr>
          <p:cNvSpPr>
            <a:spLocks noGrp="1"/>
          </p:cNvSpPr>
          <p:nvPr>
            <p:ph idx="1"/>
          </p:nvPr>
        </p:nvSpPr>
        <p:spPr>
          <a:xfrm>
            <a:off x="6629400" y="1825624"/>
            <a:ext cx="2286000" cy="4667250"/>
          </a:xfrm>
        </p:spPr>
        <p:txBody>
          <a:bodyPr>
            <a:normAutofit fontScale="70000" lnSpcReduction="20000"/>
          </a:bodyPr>
          <a:lstStyle/>
          <a:p>
            <a:pPr>
              <a:lnSpc>
                <a:spcPct val="100000"/>
              </a:lnSpc>
            </a:pPr>
            <a:r>
              <a:rPr lang="en-US" dirty="0"/>
              <a:t>In the example, Suzie Smith has a direct relationship with one closed business and a second degree relationship with another closed business.  </a:t>
            </a:r>
          </a:p>
          <a:p>
            <a:pPr>
              <a:lnSpc>
                <a:spcPct val="100000"/>
              </a:lnSpc>
            </a:pPr>
            <a:r>
              <a:rPr lang="en-US" dirty="0"/>
              <a:t>The state can deny the new registration or conduct additional investigations in a cost effective manner.</a:t>
            </a:r>
          </a:p>
        </p:txBody>
      </p:sp>
      <p:sp>
        <p:nvSpPr>
          <p:cNvPr id="4" name="Slide Number Placeholder 3">
            <a:extLst>
              <a:ext uri="{FF2B5EF4-FFF2-40B4-BE49-F238E27FC236}">
                <a16:creationId xmlns:a16="http://schemas.microsoft.com/office/drawing/2014/main" id="{37EFADD7-BBDA-402F-9BE3-08FCE48C2965}"/>
              </a:ext>
            </a:extLst>
          </p:cNvPr>
          <p:cNvSpPr>
            <a:spLocks noGrp="1"/>
          </p:cNvSpPr>
          <p:nvPr>
            <p:ph type="sldNum" sz="quarter" idx="12"/>
          </p:nvPr>
        </p:nvSpPr>
        <p:spPr/>
        <p:txBody>
          <a:bodyPr/>
          <a:lstStyle/>
          <a:p>
            <a:pPr>
              <a:defRPr/>
            </a:pPr>
            <a:fld id="{649AB6AE-DC6C-4C19-AD98-A8BE141DCE93}" type="slidenum">
              <a:rPr lang="en-US" smtClean="0"/>
              <a:pPr>
                <a:defRPr/>
              </a:pPr>
              <a:t>17</a:t>
            </a:fld>
            <a:endParaRPr lang="en-US" sz="1000"/>
          </a:p>
        </p:txBody>
      </p:sp>
      <p:sp>
        <p:nvSpPr>
          <p:cNvPr id="7" name="Rectangle 6">
            <a:extLst>
              <a:ext uri="{FF2B5EF4-FFF2-40B4-BE49-F238E27FC236}">
                <a16:creationId xmlns:a16="http://schemas.microsoft.com/office/drawing/2014/main" id="{2AE5F785-457E-4A85-BCAF-3C5B686B7B23}"/>
              </a:ext>
            </a:extLst>
          </p:cNvPr>
          <p:cNvSpPr/>
          <p:nvPr/>
        </p:nvSpPr>
        <p:spPr>
          <a:xfrm>
            <a:off x="3200400" y="6369763"/>
            <a:ext cx="936475" cy="246221"/>
          </a:xfrm>
          <a:prstGeom prst="rect">
            <a:avLst/>
          </a:prstGeom>
        </p:spPr>
        <p:txBody>
          <a:bodyPr wrap="none">
            <a:spAutoFit/>
          </a:bodyPr>
          <a:lstStyle/>
          <a:p>
            <a:pPr marL="0" indent="0">
              <a:buNone/>
            </a:pPr>
            <a:r>
              <a:rPr lang="en-US" altLang="en-US" sz="1000" dirty="0">
                <a:solidFill>
                  <a:schemeClr val="tx1">
                    <a:lumMod val="65000"/>
                    <a:lumOff val="35000"/>
                  </a:schemeClr>
                </a:solidFill>
                <a:latin typeface="+mn-lt"/>
              </a:rPr>
              <a:t>www.fico.com</a:t>
            </a:r>
          </a:p>
        </p:txBody>
      </p:sp>
    </p:spTree>
    <p:extLst>
      <p:ext uri="{BB962C8B-B14F-4D97-AF65-F5344CB8AC3E}">
        <p14:creationId xmlns:p14="http://schemas.microsoft.com/office/powerpoint/2010/main" val="30358216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695B5-C4AB-45A9-ADBE-E66561EAF514}"/>
              </a:ext>
            </a:extLst>
          </p:cNvPr>
          <p:cNvSpPr>
            <a:spLocks noGrp="1"/>
          </p:cNvSpPr>
          <p:nvPr>
            <p:ph type="title"/>
          </p:nvPr>
        </p:nvSpPr>
        <p:spPr>
          <a:xfrm>
            <a:off x="569664" y="228600"/>
            <a:ext cx="7814172" cy="701674"/>
          </a:xfrm>
        </p:spPr>
        <p:txBody>
          <a:bodyPr>
            <a:normAutofit fontScale="90000"/>
          </a:bodyPr>
          <a:lstStyle/>
          <a:p>
            <a:r>
              <a:rPr lang="en-US" b="1" dirty="0"/>
              <a:t>Opportunities for Tax Agencies in SNA</a:t>
            </a:r>
          </a:p>
        </p:txBody>
      </p:sp>
      <p:sp>
        <p:nvSpPr>
          <p:cNvPr id="3" name="Content Placeholder 2">
            <a:extLst>
              <a:ext uri="{FF2B5EF4-FFF2-40B4-BE49-F238E27FC236}">
                <a16:creationId xmlns:a16="http://schemas.microsoft.com/office/drawing/2014/main" id="{011DDB82-0412-4539-9063-AC8A3A8D211C}"/>
              </a:ext>
            </a:extLst>
          </p:cNvPr>
          <p:cNvSpPr>
            <a:spLocks noGrp="1"/>
          </p:cNvSpPr>
          <p:nvPr>
            <p:ph idx="1"/>
          </p:nvPr>
        </p:nvSpPr>
        <p:spPr>
          <a:xfrm>
            <a:off x="533400" y="1143000"/>
            <a:ext cx="7886700" cy="5029200"/>
          </a:xfrm>
        </p:spPr>
        <p:txBody>
          <a:bodyPr>
            <a:normAutofit fontScale="85000" lnSpcReduction="20000"/>
          </a:bodyPr>
          <a:lstStyle/>
          <a:p>
            <a:pPr>
              <a:lnSpc>
                <a:spcPct val="110000"/>
              </a:lnSpc>
            </a:pPr>
            <a:r>
              <a:rPr lang="en-US" b="1" dirty="0"/>
              <a:t>Identify Fraud Rings.</a:t>
            </a:r>
            <a:r>
              <a:rPr lang="en-US" dirty="0"/>
              <a:t>  The SNA can identify related businesses.  i.e. businesses with related addresses, bank accounts, phone numbers, email addresses, or other identifying characteristics.</a:t>
            </a:r>
          </a:p>
          <a:p>
            <a:pPr lvl="1">
              <a:lnSpc>
                <a:spcPct val="110000"/>
              </a:lnSpc>
            </a:pPr>
            <a:r>
              <a:rPr lang="en-US" dirty="0"/>
              <a:t>SNA can help a revenue agent can identify additional individuals and/or businesses that may be related to the same fraud ring, saving the investigator time and effort.</a:t>
            </a:r>
          </a:p>
          <a:p>
            <a:pPr>
              <a:lnSpc>
                <a:spcPct val="110000"/>
              </a:lnSpc>
            </a:pPr>
            <a:r>
              <a:rPr lang="en-US" b="1" dirty="0"/>
              <a:t>Assisting with Locating a Delinquent Debtor. </a:t>
            </a:r>
            <a:r>
              <a:rPr lang="en-US" dirty="0"/>
              <a:t> SNA’s are frequently used during the debt collection process to identify related individuals.  SNA can greatly enhance and automate this effort, by finding people who share the same physical address, phone number, email, </a:t>
            </a:r>
            <a:r>
              <a:rPr lang="en-US" dirty="0" err="1"/>
              <a:t>etc</a:t>
            </a:r>
            <a:endParaRPr lang="en-US" dirty="0"/>
          </a:p>
          <a:p>
            <a:pPr lvl="1">
              <a:lnSpc>
                <a:spcPct val="110000"/>
              </a:lnSpc>
            </a:pPr>
            <a:r>
              <a:rPr lang="en-US" dirty="0"/>
              <a:t>Earlier collectors have utilized manual tools along these lines for years, contacting next-door neighbors (for example) in an attempt to locate a debtor. </a:t>
            </a:r>
          </a:p>
        </p:txBody>
      </p:sp>
      <p:sp>
        <p:nvSpPr>
          <p:cNvPr id="4" name="Slide Number Placeholder 3">
            <a:extLst>
              <a:ext uri="{FF2B5EF4-FFF2-40B4-BE49-F238E27FC236}">
                <a16:creationId xmlns:a16="http://schemas.microsoft.com/office/drawing/2014/main" id="{B4149EFB-24DB-4AD9-AF24-79AFD53F5F36}"/>
              </a:ext>
            </a:extLst>
          </p:cNvPr>
          <p:cNvSpPr>
            <a:spLocks noGrp="1"/>
          </p:cNvSpPr>
          <p:nvPr>
            <p:ph type="sldNum" sz="quarter" idx="12"/>
          </p:nvPr>
        </p:nvSpPr>
        <p:spPr/>
        <p:txBody>
          <a:bodyPr/>
          <a:lstStyle/>
          <a:p>
            <a:pPr>
              <a:defRPr/>
            </a:pPr>
            <a:fld id="{649AB6AE-DC6C-4C19-AD98-A8BE141DCE93}" type="slidenum">
              <a:rPr lang="en-US" smtClean="0"/>
              <a:pPr>
                <a:defRPr/>
              </a:pPr>
              <a:t>18</a:t>
            </a:fld>
            <a:endParaRPr lang="en-US" sz="1000"/>
          </a:p>
        </p:txBody>
      </p:sp>
      <p:sp>
        <p:nvSpPr>
          <p:cNvPr id="6" name="Rectangle 5">
            <a:extLst>
              <a:ext uri="{FF2B5EF4-FFF2-40B4-BE49-F238E27FC236}">
                <a16:creationId xmlns:a16="http://schemas.microsoft.com/office/drawing/2014/main" id="{C629441C-DECD-45F0-8A4A-3D2B87B88DF8}"/>
              </a:ext>
            </a:extLst>
          </p:cNvPr>
          <p:cNvSpPr/>
          <p:nvPr/>
        </p:nvSpPr>
        <p:spPr>
          <a:xfrm>
            <a:off x="4103762" y="6209428"/>
            <a:ext cx="936475" cy="246221"/>
          </a:xfrm>
          <a:prstGeom prst="rect">
            <a:avLst/>
          </a:prstGeom>
        </p:spPr>
        <p:txBody>
          <a:bodyPr wrap="none">
            <a:spAutoFit/>
          </a:bodyPr>
          <a:lstStyle/>
          <a:p>
            <a:pPr marL="0" indent="0">
              <a:buNone/>
            </a:pPr>
            <a:r>
              <a:rPr lang="en-US" altLang="en-US" sz="1000" dirty="0">
                <a:solidFill>
                  <a:schemeClr val="tx1">
                    <a:lumMod val="65000"/>
                    <a:lumOff val="35000"/>
                  </a:schemeClr>
                </a:solidFill>
                <a:latin typeface="+mn-lt"/>
              </a:rPr>
              <a:t>www.fico.com</a:t>
            </a:r>
          </a:p>
        </p:txBody>
      </p:sp>
    </p:spTree>
    <p:extLst>
      <p:ext uri="{BB962C8B-B14F-4D97-AF65-F5344CB8AC3E}">
        <p14:creationId xmlns:p14="http://schemas.microsoft.com/office/powerpoint/2010/main" val="5511528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695B5-C4AB-45A9-ADBE-E66561EAF514}"/>
              </a:ext>
            </a:extLst>
          </p:cNvPr>
          <p:cNvSpPr>
            <a:spLocks noGrp="1"/>
          </p:cNvSpPr>
          <p:nvPr>
            <p:ph type="title"/>
          </p:nvPr>
        </p:nvSpPr>
        <p:spPr>
          <a:xfrm>
            <a:off x="616814" y="152400"/>
            <a:ext cx="7814172" cy="701674"/>
          </a:xfrm>
        </p:spPr>
        <p:txBody>
          <a:bodyPr>
            <a:normAutofit fontScale="90000"/>
          </a:bodyPr>
          <a:lstStyle/>
          <a:p>
            <a:r>
              <a:rPr lang="en-US" b="1" dirty="0"/>
              <a:t>Opportunities for Tax Agencies in SNA</a:t>
            </a:r>
          </a:p>
        </p:txBody>
      </p:sp>
      <p:sp>
        <p:nvSpPr>
          <p:cNvPr id="3" name="Content Placeholder 2">
            <a:extLst>
              <a:ext uri="{FF2B5EF4-FFF2-40B4-BE49-F238E27FC236}">
                <a16:creationId xmlns:a16="http://schemas.microsoft.com/office/drawing/2014/main" id="{011DDB82-0412-4539-9063-AC8A3A8D211C}"/>
              </a:ext>
            </a:extLst>
          </p:cNvPr>
          <p:cNvSpPr>
            <a:spLocks noGrp="1"/>
          </p:cNvSpPr>
          <p:nvPr>
            <p:ph idx="1"/>
          </p:nvPr>
        </p:nvSpPr>
        <p:spPr>
          <a:xfrm>
            <a:off x="838200" y="1219200"/>
            <a:ext cx="7581900" cy="4953000"/>
          </a:xfrm>
        </p:spPr>
        <p:txBody>
          <a:bodyPr>
            <a:normAutofit fontScale="92500" lnSpcReduction="20000"/>
          </a:bodyPr>
          <a:lstStyle/>
          <a:p>
            <a:pPr>
              <a:lnSpc>
                <a:spcPct val="110000"/>
              </a:lnSpc>
            </a:pPr>
            <a:r>
              <a:rPr lang="en-US" b="1" dirty="0"/>
              <a:t>Finding Successor Businesses.</a:t>
            </a:r>
            <a:r>
              <a:rPr lang="en-US" dirty="0"/>
              <a:t>  When a business ceases operation, the business can re-open in a new location or under new ownership.  If the original business owes money, the government can in many cases pursue that debt if there is a successor business</a:t>
            </a:r>
          </a:p>
          <a:p>
            <a:pPr lvl="1">
              <a:lnSpc>
                <a:spcPct val="110000"/>
              </a:lnSpc>
              <a:spcAft>
                <a:spcPts val="1800"/>
              </a:spcAft>
            </a:pPr>
            <a:r>
              <a:rPr lang="en-US" dirty="0"/>
              <a:t>This can save the collector a significant amount of time for what otherwise would require significant manual research.</a:t>
            </a:r>
          </a:p>
          <a:p>
            <a:pPr>
              <a:lnSpc>
                <a:spcPct val="110000"/>
              </a:lnSpc>
            </a:pPr>
            <a:r>
              <a:rPr lang="en-US" dirty="0"/>
              <a:t>Tax agencies are data rich organizations, and analytics solutions like Social Network Analysis will allow them to identify more fraud and potential non-compliance situations well before a liability occurs</a:t>
            </a:r>
          </a:p>
        </p:txBody>
      </p:sp>
      <p:sp>
        <p:nvSpPr>
          <p:cNvPr id="4" name="Slide Number Placeholder 3">
            <a:extLst>
              <a:ext uri="{FF2B5EF4-FFF2-40B4-BE49-F238E27FC236}">
                <a16:creationId xmlns:a16="http://schemas.microsoft.com/office/drawing/2014/main" id="{B4149EFB-24DB-4AD9-AF24-79AFD53F5F36}"/>
              </a:ext>
            </a:extLst>
          </p:cNvPr>
          <p:cNvSpPr>
            <a:spLocks noGrp="1"/>
          </p:cNvSpPr>
          <p:nvPr>
            <p:ph type="sldNum" sz="quarter" idx="12"/>
          </p:nvPr>
        </p:nvSpPr>
        <p:spPr/>
        <p:txBody>
          <a:bodyPr/>
          <a:lstStyle/>
          <a:p>
            <a:pPr>
              <a:defRPr/>
            </a:pPr>
            <a:fld id="{649AB6AE-DC6C-4C19-AD98-A8BE141DCE93}" type="slidenum">
              <a:rPr lang="en-US" smtClean="0"/>
              <a:pPr>
                <a:defRPr/>
              </a:pPr>
              <a:t>19</a:t>
            </a:fld>
            <a:endParaRPr lang="en-US" sz="1000"/>
          </a:p>
        </p:txBody>
      </p:sp>
      <p:sp>
        <p:nvSpPr>
          <p:cNvPr id="6" name="Rectangle 5">
            <a:extLst>
              <a:ext uri="{FF2B5EF4-FFF2-40B4-BE49-F238E27FC236}">
                <a16:creationId xmlns:a16="http://schemas.microsoft.com/office/drawing/2014/main" id="{C629441C-DECD-45F0-8A4A-3D2B87B88DF8}"/>
              </a:ext>
            </a:extLst>
          </p:cNvPr>
          <p:cNvSpPr/>
          <p:nvPr/>
        </p:nvSpPr>
        <p:spPr>
          <a:xfrm>
            <a:off x="4055662" y="6144114"/>
            <a:ext cx="936475" cy="246221"/>
          </a:xfrm>
          <a:prstGeom prst="rect">
            <a:avLst/>
          </a:prstGeom>
        </p:spPr>
        <p:txBody>
          <a:bodyPr wrap="none">
            <a:spAutoFit/>
          </a:bodyPr>
          <a:lstStyle/>
          <a:p>
            <a:pPr marL="0" indent="0">
              <a:buNone/>
            </a:pPr>
            <a:r>
              <a:rPr lang="en-US" altLang="en-US" sz="1000" dirty="0">
                <a:solidFill>
                  <a:schemeClr val="tx1">
                    <a:lumMod val="65000"/>
                    <a:lumOff val="35000"/>
                  </a:schemeClr>
                </a:solidFill>
                <a:latin typeface="+mn-lt"/>
              </a:rPr>
              <a:t>www.fico.com</a:t>
            </a:r>
          </a:p>
        </p:txBody>
      </p:sp>
    </p:spTree>
    <p:extLst>
      <p:ext uri="{BB962C8B-B14F-4D97-AF65-F5344CB8AC3E}">
        <p14:creationId xmlns:p14="http://schemas.microsoft.com/office/powerpoint/2010/main" val="20259199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 OF DATA MINING</a:t>
            </a:r>
            <a:endParaRPr lang="en-IN" dirty="0"/>
          </a:p>
        </p:txBody>
      </p:sp>
      <p:sp>
        <p:nvSpPr>
          <p:cNvPr id="3" name="Content Placeholder 2"/>
          <p:cNvSpPr>
            <a:spLocks noGrp="1"/>
          </p:cNvSpPr>
          <p:nvPr>
            <p:ph idx="1"/>
          </p:nvPr>
        </p:nvSpPr>
        <p:spPr/>
        <p:txBody>
          <a:bodyPr>
            <a:normAutofit fontScale="85000" lnSpcReduction="20000"/>
          </a:bodyPr>
          <a:lstStyle/>
          <a:p>
            <a:pPr marL="0" indent="0">
              <a:buNone/>
            </a:pPr>
            <a:r>
              <a:rPr lang="en-IN" dirty="0"/>
              <a:t>Future Healthcare</a:t>
            </a:r>
          </a:p>
          <a:p>
            <a:pPr marL="0" indent="0">
              <a:buNone/>
            </a:pPr>
            <a:r>
              <a:rPr lang="en-IN" dirty="0"/>
              <a:t>Market Basket Analysis</a:t>
            </a:r>
          </a:p>
          <a:p>
            <a:pPr marL="0" indent="0">
              <a:buNone/>
            </a:pPr>
            <a:r>
              <a:rPr lang="en-IN" dirty="0"/>
              <a:t>Education</a:t>
            </a:r>
          </a:p>
          <a:p>
            <a:pPr marL="0" indent="0">
              <a:buNone/>
            </a:pPr>
            <a:r>
              <a:rPr lang="en-IN" dirty="0"/>
              <a:t>CRM</a:t>
            </a:r>
          </a:p>
          <a:p>
            <a:pPr marL="0" indent="0">
              <a:buNone/>
            </a:pPr>
            <a:r>
              <a:rPr lang="en-IN" dirty="0"/>
              <a:t>Fraud Detection</a:t>
            </a:r>
          </a:p>
          <a:p>
            <a:pPr marL="0" indent="0">
              <a:buNone/>
            </a:pPr>
            <a:r>
              <a:rPr lang="en-IN" dirty="0"/>
              <a:t>Intrusion Detection</a:t>
            </a:r>
          </a:p>
          <a:p>
            <a:pPr marL="0" indent="0">
              <a:buNone/>
            </a:pPr>
            <a:r>
              <a:rPr lang="en-IN" dirty="0"/>
              <a:t>Lie Detection</a:t>
            </a:r>
          </a:p>
          <a:p>
            <a:pPr marL="0" indent="0">
              <a:buNone/>
            </a:pPr>
            <a:r>
              <a:rPr lang="en-IN" dirty="0"/>
              <a:t>Customer Segmentation</a:t>
            </a:r>
          </a:p>
          <a:p>
            <a:pPr marL="0" indent="0">
              <a:buNone/>
            </a:pPr>
            <a:r>
              <a:rPr lang="en-IN" dirty="0"/>
              <a:t>Financial Banking</a:t>
            </a:r>
          </a:p>
          <a:p>
            <a:pPr marL="0" indent="0">
              <a:buNone/>
            </a:pPr>
            <a:r>
              <a:rPr lang="en-IN" dirty="0"/>
              <a:t>Research Analysis</a:t>
            </a:r>
          </a:p>
          <a:p>
            <a:pPr marL="0" indent="0">
              <a:buNone/>
            </a:pPr>
            <a:r>
              <a:rPr lang="en-IN" dirty="0"/>
              <a:t>Criminal Investigation</a:t>
            </a:r>
          </a:p>
          <a:p>
            <a:pPr marL="0" indent="0">
              <a:buNone/>
            </a:pPr>
            <a:endParaRPr lang="en-IN" dirty="0"/>
          </a:p>
        </p:txBody>
      </p:sp>
      <p:sp>
        <p:nvSpPr>
          <p:cNvPr id="4" name="Slide Number Placeholder 3"/>
          <p:cNvSpPr>
            <a:spLocks noGrp="1"/>
          </p:cNvSpPr>
          <p:nvPr>
            <p:ph type="sldNum" sz="quarter" idx="12"/>
          </p:nvPr>
        </p:nvSpPr>
        <p:spPr/>
        <p:txBody>
          <a:bodyPr/>
          <a:lstStyle/>
          <a:p>
            <a:fld id="{D26740DE-8293-487D-9531-1FF883CE0649}" type="slidenum">
              <a:rPr lang="en-US" smtClean="0"/>
              <a:t>2</a:t>
            </a:fld>
            <a:endParaRPr lang="en-US"/>
          </a:p>
        </p:txBody>
      </p:sp>
    </p:spTree>
    <p:extLst>
      <p:ext uri="{BB962C8B-B14F-4D97-AF65-F5344CB8AC3E}">
        <p14:creationId xmlns:p14="http://schemas.microsoft.com/office/powerpoint/2010/main" val="22889630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693603" y="381000"/>
            <a:ext cx="6858000" cy="442337"/>
          </a:xfrm>
        </p:spPr>
        <p:txBody>
          <a:bodyPr>
            <a:normAutofit fontScale="90000"/>
          </a:bodyPr>
          <a:lstStyle/>
          <a:p>
            <a:pPr algn="ctr"/>
            <a:r>
              <a:rPr lang="en-IN" sz="3600" b="1" dirty="0" smtClean="0">
                <a:latin typeface="+mn-lt"/>
              </a:rPr>
              <a:t>RECOMMENDATION SYSTEMS</a:t>
            </a:r>
            <a:endParaRPr lang="en-US" sz="3600" b="1" dirty="0">
              <a:latin typeface="+mn-lt"/>
            </a:endParaRPr>
          </a:p>
        </p:txBody>
      </p:sp>
      <p:sp>
        <p:nvSpPr>
          <p:cNvPr id="3" name="Rectangle 2"/>
          <p:cNvSpPr/>
          <p:nvPr/>
        </p:nvSpPr>
        <p:spPr>
          <a:xfrm>
            <a:off x="533400" y="1143759"/>
            <a:ext cx="8229600" cy="2308324"/>
          </a:xfrm>
          <a:prstGeom prst="rect">
            <a:avLst/>
          </a:prstGeom>
        </p:spPr>
        <p:txBody>
          <a:bodyPr wrap="square">
            <a:spAutoFit/>
          </a:bodyPr>
          <a:lstStyle/>
          <a:p>
            <a:pPr algn="l"/>
            <a:r>
              <a:rPr lang="en-US" i="1" dirty="0">
                <a:solidFill>
                  <a:srgbClr val="111111"/>
                </a:solidFill>
                <a:latin typeface="Open Sans"/>
              </a:rPr>
              <a:t>Recommender systems are an important class of machine learning algorithms that offer "relevant" suggestions to users. Categorized as either collaborative filtering or a content-based system, check out how these approaches work along with implementations to follow from example code.</a:t>
            </a:r>
            <a:endParaRPr lang="en-IN" dirty="0"/>
          </a:p>
        </p:txBody>
      </p:sp>
      <p:sp>
        <p:nvSpPr>
          <p:cNvPr id="5" name="Rectangle 4"/>
          <p:cNvSpPr/>
          <p:nvPr/>
        </p:nvSpPr>
        <p:spPr>
          <a:xfrm>
            <a:off x="533400" y="3962400"/>
            <a:ext cx="7764597" cy="1569660"/>
          </a:xfrm>
          <a:prstGeom prst="rect">
            <a:avLst/>
          </a:prstGeom>
        </p:spPr>
        <p:txBody>
          <a:bodyPr wrap="square">
            <a:spAutoFit/>
          </a:bodyPr>
          <a:lstStyle/>
          <a:p>
            <a:pPr algn="l"/>
            <a:r>
              <a:rPr lang="en-US" dirty="0">
                <a:solidFill>
                  <a:srgbClr val="111111"/>
                </a:solidFill>
                <a:latin typeface="Open Sans"/>
              </a:rPr>
              <a:t>How does YouTube know what videos you’ll watch? How does Google always seem to know what news you’ll read? They use a </a:t>
            </a:r>
            <a:r>
              <a:rPr lang="en-US" dirty="0">
                <a:solidFill>
                  <a:srgbClr val="551A8B"/>
                </a:solidFill>
                <a:latin typeface="Open Sans"/>
              </a:rPr>
              <a:t>Machine Learning</a:t>
            </a:r>
            <a:r>
              <a:rPr lang="en-US" dirty="0">
                <a:solidFill>
                  <a:srgbClr val="111111"/>
                </a:solidFill>
                <a:latin typeface="Open Sans"/>
              </a:rPr>
              <a:t> technique called </a:t>
            </a:r>
            <a:r>
              <a:rPr lang="en-US" i="1" dirty="0">
                <a:solidFill>
                  <a:srgbClr val="551A8B"/>
                </a:solidFill>
                <a:latin typeface="Open Sans"/>
              </a:rPr>
              <a:t>Recommender Systems</a:t>
            </a:r>
            <a:r>
              <a:rPr lang="en-US" dirty="0">
                <a:solidFill>
                  <a:srgbClr val="111111"/>
                </a:solidFill>
                <a:latin typeface="Open Sans"/>
              </a:rPr>
              <a:t>.</a:t>
            </a:r>
            <a:endParaRPr lang="en-IN" dirty="0"/>
          </a:p>
        </p:txBody>
      </p:sp>
    </p:spTree>
    <p:extLst>
      <p:ext uri="{BB962C8B-B14F-4D97-AF65-F5344CB8AC3E}">
        <p14:creationId xmlns:p14="http://schemas.microsoft.com/office/powerpoint/2010/main" val="344551258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28600" y="228600"/>
            <a:ext cx="8534400" cy="5181600"/>
          </a:xfrm>
          <a:prstGeom prst="rect">
            <a:avLst/>
          </a:prstGeom>
        </p:spPr>
      </p:pic>
      <p:pic>
        <p:nvPicPr>
          <p:cNvPr id="4" name="Picture 3"/>
          <p:cNvPicPr>
            <a:picLocks noChangeAspect="1"/>
          </p:cNvPicPr>
          <p:nvPr/>
        </p:nvPicPr>
        <p:blipFill>
          <a:blip r:embed="rId3"/>
          <a:stretch>
            <a:fillRect/>
          </a:stretch>
        </p:blipFill>
        <p:spPr>
          <a:xfrm>
            <a:off x="228600" y="4800600"/>
            <a:ext cx="8534400" cy="2057400"/>
          </a:xfrm>
          <a:prstGeom prst="rect">
            <a:avLst/>
          </a:prstGeom>
        </p:spPr>
      </p:pic>
    </p:spTree>
    <p:extLst>
      <p:ext uri="{BB962C8B-B14F-4D97-AF65-F5344CB8AC3E}">
        <p14:creationId xmlns:p14="http://schemas.microsoft.com/office/powerpoint/2010/main" val="34844922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57200" y="228600"/>
            <a:ext cx="8458200" cy="6477000"/>
          </a:xfrm>
          <a:prstGeom prst="rect">
            <a:avLst/>
          </a:prstGeom>
        </p:spPr>
      </p:pic>
    </p:spTree>
    <p:extLst>
      <p:ext uri="{BB962C8B-B14F-4D97-AF65-F5344CB8AC3E}">
        <p14:creationId xmlns:p14="http://schemas.microsoft.com/office/powerpoint/2010/main" val="132348265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533400" y="228600"/>
            <a:ext cx="8001000" cy="5862637"/>
          </a:xfrm>
          <a:prstGeom prst="rect">
            <a:avLst/>
          </a:prstGeom>
        </p:spPr>
      </p:pic>
    </p:spTree>
    <p:extLst>
      <p:ext uri="{BB962C8B-B14F-4D97-AF65-F5344CB8AC3E}">
        <p14:creationId xmlns:p14="http://schemas.microsoft.com/office/powerpoint/2010/main" val="175167017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219199" y="457200"/>
            <a:ext cx="7239001" cy="5292035"/>
          </a:xfrm>
          <a:prstGeom prst="rect">
            <a:avLst/>
          </a:prstGeom>
        </p:spPr>
        <p:style>
          <a:lnRef idx="1">
            <a:schemeClr val="accent1"/>
          </a:lnRef>
          <a:fillRef idx="2">
            <a:schemeClr val="accent1"/>
          </a:fillRef>
          <a:effectRef idx="1">
            <a:schemeClr val="accent1"/>
          </a:effectRef>
          <a:fontRef idx="minor">
            <a:schemeClr val="dk1"/>
          </a:fontRef>
        </p:style>
      </p:pic>
    </p:spTree>
    <p:extLst>
      <p:ext uri="{BB962C8B-B14F-4D97-AF65-F5344CB8AC3E}">
        <p14:creationId xmlns:p14="http://schemas.microsoft.com/office/powerpoint/2010/main" val="313976092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28600" y="228600"/>
            <a:ext cx="8763000" cy="6477000"/>
          </a:xfrm>
        </p:spPr>
        <p:style>
          <a:lnRef idx="1">
            <a:schemeClr val="accent3"/>
          </a:lnRef>
          <a:fillRef idx="2">
            <a:schemeClr val="accent3"/>
          </a:fillRef>
          <a:effectRef idx="1">
            <a:schemeClr val="accent3"/>
          </a:effectRef>
          <a:fontRef idx="minor">
            <a:schemeClr val="dk1"/>
          </a:fontRef>
        </p:style>
        <p:txBody>
          <a:bodyPr/>
          <a:lstStyle/>
          <a:p>
            <a:r>
              <a:rPr lang="en-US" sz="2700" b="0" dirty="0"/>
              <a:t>Collaborative filtering methods for recommender systems are methods that are solely based on the past interactions between users and the target items. </a:t>
            </a:r>
            <a:endParaRPr lang="en-US" sz="2700" b="0" dirty="0" smtClean="0"/>
          </a:p>
          <a:p>
            <a:endParaRPr lang="en-US" sz="2700" b="0" dirty="0"/>
          </a:p>
          <a:p>
            <a:r>
              <a:rPr lang="en-US" sz="2700" b="0" dirty="0" smtClean="0"/>
              <a:t>Thus</a:t>
            </a:r>
            <a:r>
              <a:rPr lang="en-US" sz="2700" b="0" dirty="0"/>
              <a:t>, the input to a collaborative filtering system will be all historical data of user interactions with target items. </a:t>
            </a:r>
            <a:endParaRPr lang="en-US" sz="2700" b="0" dirty="0" smtClean="0"/>
          </a:p>
          <a:p>
            <a:endParaRPr lang="en-US" sz="2700" b="0" dirty="0" smtClean="0"/>
          </a:p>
          <a:p>
            <a:r>
              <a:rPr lang="en-US" sz="2700" b="0" dirty="0" smtClean="0"/>
              <a:t>This </a:t>
            </a:r>
            <a:r>
              <a:rPr lang="en-US" sz="2700" b="0" dirty="0"/>
              <a:t>data is typically stored in a matrix where the rows are the users, and the columns are the items.</a:t>
            </a:r>
          </a:p>
          <a:p>
            <a:endParaRPr lang="en-US" sz="2700" b="0" dirty="0" smtClean="0"/>
          </a:p>
          <a:p>
            <a:r>
              <a:rPr lang="en-US" sz="2700" b="0" dirty="0" smtClean="0"/>
              <a:t>The </a:t>
            </a:r>
            <a:r>
              <a:rPr lang="en-US" sz="2700" b="0" dirty="0"/>
              <a:t>core idea behind such systems is that the historical data of the users should be enough to make a prediction. </a:t>
            </a:r>
            <a:r>
              <a:rPr lang="en-US" sz="2700" b="0" dirty="0" smtClean="0"/>
              <a:t> </a:t>
            </a:r>
          </a:p>
          <a:p>
            <a:endParaRPr lang="en-US" sz="2700" b="0" dirty="0"/>
          </a:p>
          <a:p>
            <a:r>
              <a:rPr lang="en-US" sz="2700" b="0" dirty="0" smtClean="0"/>
              <a:t>We </a:t>
            </a:r>
            <a:r>
              <a:rPr lang="en-US" sz="2700" b="0" dirty="0"/>
              <a:t>don’t need anything more than that historical data, no extra push from the user, no presently trending information, etc.</a:t>
            </a:r>
          </a:p>
          <a:p>
            <a:r>
              <a:rPr lang="en-US" sz="2700" dirty="0"/>
              <a:t/>
            </a:r>
            <a:br>
              <a:rPr lang="en-US" sz="2700" dirty="0"/>
            </a:br>
            <a:endParaRPr lang="en-IN" sz="2700" dirty="0"/>
          </a:p>
        </p:txBody>
      </p:sp>
    </p:spTree>
    <p:extLst>
      <p:ext uri="{BB962C8B-B14F-4D97-AF65-F5344CB8AC3E}">
        <p14:creationId xmlns:p14="http://schemas.microsoft.com/office/powerpoint/2010/main" val="335001109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81000" y="152400"/>
            <a:ext cx="7848600" cy="3505200"/>
          </a:xfrm>
          <a:prstGeom prst="rect">
            <a:avLst/>
          </a:prstGeom>
        </p:spPr>
      </p:pic>
      <p:sp>
        <p:nvSpPr>
          <p:cNvPr id="4" name="Rectangle 3"/>
          <p:cNvSpPr/>
          <p:nvPr/>
        </p:nvSpPr>
        <p:spPr>
          <a:xfrm>
            <a:off x="381000" y="4038600"/>
            <a:ext cx="8534400" cy="2031325"/>
          </a:xfrm>
          <a:prstGeom prst="rect">
            <a:avLst/>
          </a:prstGeom>
        </p:spPr>
        <p:txBody>
          <a:bodyPr wrap="square">
            <a:spAutoFit/>
          </a:bodyPr>
          <a:lstStyle/>
          <a:p>
            <a:pPr algn="l"/>
            <a:r>
              <a:rPr lang="en-US" sz="1800" dirty="0">
                <a:solidFill>
                  <a:srgbClr val="111111"/>
                </a:solidFill>
                <a:latin typeface="Open Sans"/>
              </a:rPr>
              <a:t>collaborative filtering works for predicting a user’s rating of 4 things: an image, a book, a video, and a video game. Based on the users' historical data, the likes and dislikes of each item, the system tries to predict how the user would rate a new item which they haven’t rated yet. The predictions themselves are based the past ratings of other users, whose ratings and therefore supposed preferences, are similar to the active user. In this case, the system made the prediction/recommendation that the active user won’t like the video.</a:t>
            </a:r>
            <a:endParaRPr lang="en-IN" sz="1800" dirty="0"/>
          </a:p>
        </p:txBody>
      </p:sp>
    </p:spTree>
    <p:extLst>
      <p:ext uri="{BB962C8B-B14F-4D97-AF65-F5344CB8AC3E}">
        <p14:creationId xmlns:p14="http://schemas.microsoft.com/office/powerpoint/2010/main" val="233742714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85800" y="762000"/>
            <a:ext cx="8077200" cy="4154984"/>
          </a:xfrm>
          <a:prstGeom prst="rect">
            <a:avLst/>
          </a:prstGeom>
        </p:spPr>
        <p:txBody>
          <a:bodyPr wrap="square">
            <a:spAutoFit/>
          </a:bodyPr>
          <a:lstStyle/>
          <a:p>
            <a:pPr algn="l"/>
            <a:r>
              <a:rPr lang="en-US" dirty="0">
                <a:solidFill>
                  <a:srgbClr val="111111"/>
                </a:solidFill>
                <a:latin typeface="Open Sans"/>
              </a:rPr>
              <a:t>Memory-based methods are the most simplistic as they use no model whatsoever. They assume that predictions can be made on pure “memory” of past data and usually just employ a simple distance-measurement approach, like nearest </a:t>
            </a:r>
            <a:r>
              <a:rPr lang="en-US" dirty="0" err="1">
                <a:solidFill>
                  <a:srgbClr val="111111"/>
                </a:solidFill>
                <a:latin typeface="Open Sans"/>
              </a:rPr>
              <a:t>neighbour</a:t>
            </a:r>
            <a:r>
              <a:rPr lang="en-US" dirty="0" smtClean="0">
                <a:solidFill>
                  <a:srgbClr val="111111"/>
                </a:solidFill>
                <a:latin typeface="Open Sans"/>
              </a:rPr>
              <a:t>.</a:t>
            </a:r>
          </a:p>
          <a:p>
            <a:pPr algn="l"/>
            <a:endParaRPr lang="en-US" dirty="0">
              <a:solidFill>
                <a:srgbClr val="111111"/>
              </a:solidFill>
              <a:latin typeface="Open Sans"/>
            </a:endParaRPr>
          </a:p>
          <a:p>
            <a:pPr algn="l"/>
            <a:endParaRPr lang="en-US" dirty="0">
              <a:solidFill>
                <a:srgbClr val="111111"/>
              </a:solidFill>
              <a:latin typeface="Open Sans"/>
            </a:endParaRPr>
          </a:p>
          <a:p>
            <a:pPr algn="l"/>
            <a:r>
              <a:rPr lang="en-US" dirty="0">
                <a:solidFill>
                  <a:srgbClr val="111111"/>
                </a:solidFill>
                <a:latin typeface="Open Sans"/>
              </a:rPr>
              <a:t>Model-based approaches, on the other hand, always assume some kind of underlying model and basically try to make sure that whatever predictions come out will fit the model well.</a:t>
            </a:r>
            <a:endParaRPr lang="en-US" b="0" i="0" dirty="0">
              <a:solidFill>
                <a:srgbClr val="111111"/>
              </a:solidFill>
              <a:effectLst/>
              <a:latin typeface="Open Sans"/>
            </a:endParaRPr>
          </a:p>
        </p:txBody>
      </p:sp>
    </p:spTree>
    <p:extLst>
      <p:ext uri="{BB962C8B-B14F-4D97-AF65-F5344CB8AC3E}">
        <p14:creationId xmlns:p14="http://schemas.microsoft.com/office/powerpoint/2010/main" val="416515612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87008038-3B2D-4D4B-A64F-FEA02FB230F5}"/>
              </a:ext>
            </a:extLst>
          </p:cNvPr>
          <p:cNvSpPr>
            <a:spLocks noGrp="1" noChangeArrowheads="1"/>
          </p:cNvSpPr>
          <p:nvPr>
            <p:ph type="title"/>
          </p:nvPr>
        </p:nvSpPr>
        <p:spPr/>
        <p:txBody>
          <a:bodyPr/>
          <a:lstStyle/>
          <a:p>
            <a:r>
              <a:rPr lang="en-US" altLang="en-US" b="1" dirty="0"/>
              <a:t>What is </a:t>
            </a:r>
            <a:r>
              <a:rPr lang="en-US" altLang="en-US" b="1" dirty="0" smtClean="0"/>
              <a:t>SENTIMENT ANALYSIS </a:t>
            </a:r>
            <a:r>
              <a:rPr lang="en-US" altLang="en-US" b="1" dirty="0"/>
              <a:t>&amp; </a:t>
            </a:r>
            <a:r>
              <a:rPr lang="en-US" altLang="en-US" b="1" dirty="0" smtClean="0"/>
              <a:t>OPINION MINING?</a:t>
            </a:r>
            <a:endParaRPr lang="en-US" altLang="en-US" b="1" dirty="0"/>
          </a:p>
        </p:txBody>
      </p:sp>
      <p:sp>
        <p:nvSpPr>
          <p:cNvPr id="9219" name="Rectangle 3">
            <a:extLst>
              <a:ext uri="{FF2B5EF4-FFF2-40B4-BE49-F238E27FC236}">
                <a16:creationId xmlns:a16="http://schemas.microsoft.com/office/drawing/2014/main" id="{1DEA3B8E-ECEC-43F5-A851-FA7E61164037}"/>
              </a:ext>
            </a:extLst>
          </p:cNvPr>
          <p:cNvSpPr>
            <a:spLocks noGrp="1" noChangeArrowheads="1"/>
          </p:cNvSpPr>
          <p:nvPr>
            <p:ph type="body" idx="1"/>
          </p:nvPr>
        </p:nvSpPr>
        <p:spPr>
          <a:xfrm>
            <a:off x="457200" y="1600200"/>
            <a:ext cx="8229600" cy="5410200"/>
          </a:xfrm>
        </p:spPr>
        <p:txBody>
          <a:bodyPr/>
          <a:lstStyle/>
          <a:p>
            <a:r>
              <a:rPr lang="en-US" altLang="en-US" dirty="0"/>
              <a:t>Identify the orientation of opinion in a piece of text</a:t>
            </a:r>
          </a:p>
          <a:p>
            <a:endParaRPr lang="en-US" altLang="en-US" dirty="0"/>
          </a:p>
          <a:p>
            <a:endParaRPr lang="en-US" altLang="en-US" dirty="0"/>
          </a:p>
          <a:p>
            <a:endParaRPr lang="en-US" altLang="en-US" dirty="0"/>
          </a:p>
          <a:p>
            <a:endParaRPr lang="en-US" altLang="en-US" dirty="0" smtClean="0"/>
          </a:p>
          <a:p>
            <a:endParaRPr lang="en-US" altLang="en-US" dirty="0"/>
          </a:p>
          <a:p>
            <a:endParaRPr lang="en-US" altLang="en-US" dirty="0" smtClean="0"/>
          </a:p>
          <a:p>
            <a:pPr marL="0" indent="0">
              <a:buNone/>
            </a:pPr>
            <a:endParaRPr lang="en-US" altLang="en-US" dirty="0"/>
          </a:p>
          <a:p>
            <a:r>
              <a:rPr lang="en-US" altLang="en-US" dirty="0"/>
              <a:t>Can be generalized to a wider set of emotions</a:t>
            </a:r>
          </a:p>
        </p:txBody>
      </p:sp>
      <p:sp>
        <p:nvSpPr>
          <p:cNvPr id="9220" name="Line 4">
            <a:extLst>
              <a:ext uri="{FF2B5EF4-FFF2-40B4-BE49-F238E27FC236}">
                <a16:creationId xmlns:a16="http://schemas.microsoft.com/office/drawing/2014/main" id="{3B8AC410-E149-4D66-BBC0-32036EAFD724}"/>
              </a:ext>
            </a:extLst>
          </p:cNvPr>
          <p:cNvSpPr>
            <a:spLocks noChangeShapeType="1"/>
          </p:cNvSpPr>
          <p:nvPr/>
        </p:nvSpPr>
        <p:spPr bwMode="auto">
          <a:xfrm flipV="1">
            <a:off x="8763000" y="6019800"/>
            <a:ext cx="0" cy="533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221" name="Line 5">
            <a:extLst>
              <a:ext uri="{FF2B5EF4-FFF2-40B4-BE49-F238E27FC236}">
                <a16:creationId xmlns:a16="http://schemas.microsoft.com/office/drawing/2014/main" id="{A4ACE8F2-C831-4484-932F-9C4E33B9A901}"/>
              </a:ext>
            </a:extLst>
          </p:cNvPr>
          <p:cNvSpPr>
            <a:spLocks noChangeShapeType="1"/>
          </p:cNvSpPr>
          <p:nvPr/>
        </p:nvSpPr>
        <p:spPr bwMode="auto">
          <a:xfrm flipH="1">
            <a:off x="6629400" y="6553200"/>
            <a:ext cx="21336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222" name="Line 6">
            <a:extLst>
              <a:ext uri="{FF2B5EF4-FFF2-40B4-BE49-F238E27FC236}">
                <a16:creationId xmlns:a16="http://schemas.microsoft.com/office/drawing/2014/main" id="{63E5B1AC-2A25-4BFA-A62C-CB23ECFDCA7C}"/>
              </a:ext>
            </a:extLst>
          </p:cNvPr>
          <p:cNvSpPr>
            <a:spLocks noChangeShapeType="1"/>
          </p:cNvSpPr>
          <p:nvPr/>
        </p:nvSpPr>
        <p:spPr bwMode="auto">
          <a:xfrm flipV="1">
            <a:off x="381000" y="304800"/>
            <a:ext cx="0" cy="533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223" name="Line 7">
            <a:extLst>
              <a:ext uri="{FF2B5EF4-FFF2-40B4-BE49-F238E27FC236}">
                <a16:creationId xmlns:a16="http://schemas.microsoft.com/office/drawing/2014/main" id="{FE9FD7A8-7964-487B-A694-07BC0D76BEA0}"/>
              </a:ext>
            </a:extLst>
          </p:cNvPr>
          <p:cNvSpPr>
            <a:spLocks noChangeShapeType="1"/>
          </p:cNvSpPr>
          <p:nvPr/>
        </p:nvSpPr>
        <p:spPr bwMode="auto">
          <a:xfrm flipH="1">
            <a:off x="381000" y="304800"/>
            <a:ext cx="21336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232" name="AutoShape 16">
            <a:extLst>
              <a:ext uri="{FF2B5EF4-FFF2-40B4-BE49-F238E27FC236}">
                <a16:creationId xmlns:a16="http://schemas.microsoft.com/office/drawing/2014/main" id="{BE767806-3ED8-4F84-8229-96C49FEA6A19}"/>
              </a:ext>
            </a:extLst>
          </p:cNvPr>
          <p:cNvSpPr>
            <a:spLocks noChangeArrowheads="1"/>
          </p:cNvSpPr>
          <p:nvPr/>
        </p:nvSpPr>
        <p:spPr bwMode="auto">
          <a:xfrm>
            <a:off x="609600" y="2819400"/>
            <a:ext cx="2057400" cy="2209800"/>
          </a:xfrm>
          <a:prstGeom prst="foldedCorner">
            <a:avLst>
              <a:gd name="adj" fmla="val 12500"/>
            </a:avLst>
          </a:prstGeom>
          <a:blipFill dpi="0" rotWithShape="1">
            <a:blip r:embed="rId2"/>
            <a:srcRect/>
            <a:tile tx="0" ty="0" sx="100000" sy="100000" flip="none" algn="tl"/>
          </a:blip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sz="2000"/>
              <a:t>The movie </a:t>
            </a:r>
          </a:p>
          <a:p>
            <a:pPr algn="ctr"/>
            <a:r>
              <a:rPr lang="en-US" altLang="en-US" sz="2000"/>
              <a:t>was fabulous!</a:t>
            </a:r>
          </a:p>
        </p:txBody>
      </p:sp>
      <p:sp>
        <p:nvSpPr>
          <p:cNvPr id="9233" name="AutoShape 17">
            <a:extLst>
              <a:ext uri="{FF2B5EF4-FFF2-40B4-BE49-F238E27FC236}">
                <a16:creationId xmlns:a16="http://schemas.microsoft.com/office/drawing/2014/main" id="{7C5E012E-FFB1-42A1-A479-BC0C9873339A}"/>
              </a:ext>
            </a:extLst>
          </p:cNvPr>
          <p:cNvSpPr>
            <a:spLocks noChangeArrowheads="1"/>
          </p:cNvSpPr>
          <p:nvPr/>
        </p:nvSpPr>
        <p:spPr bwMode="auto">
          <a:xfrm>
            <a:off x="3276600" y="2819400"/>
            <a:ext cx="2057400" cy="2209800"/>
          </a:xfrm>
          <a:prstGeom prst="foldedCorner">
            <a:avLst>
              <a:gd name="adj" fmla="val 12500"/>
            </a:avLst>
          </a:prstGeom>
          <a:blipFill dpi="0" rotWithShape="1">
            <a:blip r:embed="rId2"/>
            <a:srcRect/>
            <a:tile tx="0" ty="0" sx="100000" sy="100000" flip="none" algn="tl"/>
          </a:blip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sz="2000"/>
              <a:t>The movie </a:t>
            </a:r>
          </a:p>
          <a:p>
            <a:pPr algn="ctr"/>
            <a:r>
              <a:rPr lang="en-US" altLang="en-US" sz="2000"/>
              <a:t>stars Mr. X</a:t>
            </a:r>
          </a:p>
        </p:txBody>
      </p:sp>
      <p:sp>
        <p:nvSpPr>
          <p:cNvPr id="9234" name="AutoShape 18">
            <a:extLst>
              <a:ext uri="{FF2B5EF4-FFF2-40B4-BE49-F238E27FC236}">
                <a16:creationId xmlns:a16="http://schemas.microsoft.com/office/drawing/2014/main" id="{2410A526-08B4-467C-BCD7-AB8754A1D66B}"/>
              </a:ext>
            </a:extLst>
          </p:cNvPr>
          <p:cNvSpPr>
            <a:spLocks noChangeArrowheads="1"/>
          </p:cNvSpPr>
          <p:nvPr/>
        </p:nvSpPr>
        <p:spPr bwMode="auto">
          <a:xfrm>
            <a:off x="5943600" y="2819400"/>
            <a:ext cx="2057400" cy="2209800"/>
          </a:xfrm>
          <a:prstGeom prst="foldedCorner">
            <a:avLst>
              <a:gd name="adj" fmla="val 12500"/>
            </a:avLst>
          </a:prstGeom>
          <a:blipFill dpi="0" rotWithShape="1">
            <a:blip r:embed="rId2"/>
            <a:srcRect/>
            <a:tile tx="0" ty="0" sx="100000" sy="100000" flip="none" algn="tl"/>
          </a:blip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sz="2000"/>
              <a:t>The movie </a:t>
            </a:r>
          </a:p>
          <a:p>
            <a:pPr algn="ctr"/>
            <a:r>
              <a:rPr lang="en-US" altLang="en-US" sz="2000"/>
              <a:t>was horrible!</a:t>
            </a:r>
          </a:p>
        </p:txBody>
      </p:sp>
      <p:sp>
        <p:nvSpPr>
          <p:cNvPr id="9229" name="AutoShape 13">
            <a:extLst>
              <a:ext uri="{FF2B5EF4-FFF2-40B4-BE49-F238E27FC236}">
                <a16:creationId xmlns:a16="http://schemas.microsoft.com/office/drawing/2014/main" id="{0421876A-6F0C-4434-9229-D2612426439B}"/>
              </a:ext>
            </a:extLst>
          </p:cNvPr>
          <p:cNvSpPr>
            <a:spLocks noChangeArrowheads="1"/>
          </p:cNvSpPr>
          <p:nvPr/>
        </p:nvSpPr>
        <p:spPr bwMode="auto">
          <a:xfrm>
            <a:off x="7620000" y="2667000"/>
            <a:ext cx="533400" cy="533400"/>
          </a:xfrm>
          <a:prstGeom prst="smileyFace">
            <a:avLst>
              <a:gd name="adj" fmla="val -4653"/>
            </a:avLst>
          </a:prstGeom>
          <a:solidFill>
            <a:srgbClr val="FF3300"/>
          </a:solidFill>
          <a:ln w="381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230" name="AutoShape 14">
            <a:extLst>
              <a:ext uri="{FF2B5EF4-FFF2-40B4-BE49-F238E27FC236}">
                <a16:creationId xmlns:a16="http://schemas.microsoft.com/office/drawing/2014/main" id="{222257F3-D408-4CA5-9468-A9C450146528}"/>
              </a:ext>
            </a:extLst>
          </p:cNvPr>
          <p:cNvSpPr>
            <a:spLocks noChangeArrowheads="1"/>
          </p:cNvSpPr>
          <p:nvPr/>
        </p:nvSpPr>
        <p:spPr bwMode="auto">
          <a:xfrm>
            <a:off x="4876800" y="2743200"/>
            <a:ext cx="533400" cy="533400"/>
          </a:xfrm>
          <a:prstGeom prst="smileyFace">
            <a:avLst>
              <a:gd name="adj" fmla="val 921"/>
            </a:avLst>
          </a:prstGeom>
          <a:solidFill>
            <a:srgbClr val="FF9900"/>
          </a:solidFill>
          <a:ln w="381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225" name="AutoShape 9">
            <a:extLst>
              <a:ext uri="{FF2B5EF4-FFF2-40B4-BE49-F238E27FC236}">
                <a16:creationId xmlns:a16="http://schemas.microsoft.com/office/drawing/2014/main" id="{4D18B575-C3C1-4E77-9BAB-937107EF56B6}"/>
              </a:ext>
            </a:extLst>
          </p:cNvPr>
          <p:cNvSpPr>
            <a:spLocks noChangeArrowheads="1"/>
          </p:cNvSpPr>
          <p:nvPr/>
        </p:nvSpPr>
        <p:spPr bwMode="auto">
          <a:xfrm>
            <a:off x="2209800" y="2667000"/>
            <a:ext cx="533400" cy="533400"/>
          </a:xfrm>
          <a:prstGeom prst="smileyFace">
            <a:avLst>
              <a:gd name="adj" fmla="val 4653"/>
            </a:avLst>
          </a:prstGeom>
          <a:solidFill>
            <a:srgbClr val="339933"/>
          </a:solidFill>
          <a:ln w="381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703135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219">
                                            <p:txEl>
                                              <p:pRg st="0" end="0"/>
                                            </p:txEl>
                                          </p:spTgt>
                                        </p:tgtEl>
                                        <p:attrNameLst>
                                          <p:attrName>style.visibility</p:attrName>
                                        </p:attrNameLst>
                                      </p:cBhvr>
                                      <p:to>
                                        <p:strVal val="visible"/>
                                      </p:to>
                                    </p:set>
                                    <p:animEffect transition="in" filter="fade">
                                      <p:cBhvr>
                                        <p:cTn id="7" dur="500"/>
                                        <p:tgtEl>
                                          <p:spTgt spid="9219">
                                            <p:txEl>
                                              <p:pRg st="0" end="0"/>
                                            </p:txEl>
                                          </p:spTgt>
                                        </p:tgtEl>
                                      </p:cBhvr>
                                    </p:animEffect>
                                  </p:childTnLst>
                                </p:cTn>
                              </p:par>
                            </p:childTnLst>
                          </p:cTn>
                        </p:par>
                        <p:par>
                          <p:cTn id="8" fill="hold" nodeType="afterGroup">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219">
                                            <p:txEl>
                                              <p:pRg st="8" end="8"/>
                                            </p:txEl>
                                          </p:spTgt>
                                        </p:tgtEl>
                                        <p:attrNameLst>
                                          <p:attrName>style.visibility</p:attrName>
                                        </p:attrNameLst>
                                      </p:cBhvr>
                                      <p:to>
                                        <p:strVal val="visible"/>
                                      </p:to>
                                    </p:set>
                                    <p:animEffect transition="in" filter="fade">
                                      <p:cBhvr>
                                        <p:cTn id="11" dur="500"/>
                                        <p:tgtEl>
                                          <p:spTgt spid="9219">
                                            <p:txEl>
                                              <p:pRg st="8" end="8"/>
                                            </p:txEl>
                                          </p:spTgt>
                                        </p:tgtEl>
                                      </p:cBhvr>
                                    </p:animEffect>
                                  </p:childTnLst>
                                </p:cTn>
                              </p:par>
                              <p:par>
                                <p:cTn id="12" presetID="47" presetClass="entr" presetSubtype="0" fill="hold" grpId="0" nodeType="withEffect">
                                  <p:stCondLst>
                                    <p:cond delay="0"/>
                                  </p:stCondLst>
                                  <p:childTnLst>
                                    <p:set>
                                      <p:cBhvr>
                                        <p:cTn id="13" dur="1" fill="hold">
                                          <p:stCondLst>
                                            <p:cond delay="0"/>
                                          </p:stCondLst>
                                        </p:cTn>
                                        <p:tgtEl>
                                          <p:spTgt spid="9232"/>
                                        </p:tgtEl>
                                        <p:attrNameLst>
                                          <p:attrName>style.visibility</p:attrName>
                                        </p:attrNameLst>
                                      </p:cBhvr>
                                      <p:to>
                                        <p:strVal val="visible"/>
                                      </p:to>
                                    </p:set>
                                    <p:animEffect transition="in" filter="fade">
                                      <p:cBhvr>
                                        <p:cTn id="14" dur="500"/>
                                        <p:tgtEl>
                                          <p:spTgt spid="9232"/>
                                        </p:tgtEl>
                                      </p:cBhvr>
                                    </p:animEffect>
                                    <p:anim calcmode="lin" valueType="num">
                                      <p:cBhvr>
                                        <p:cTn id="15" dur="500" fill="hold"/>
                                        <p:tgtEl>
                                          <p:spTgt spid="9232"/>
                                        </p:tgtEl>
                                        <p:attrNameLst>
                                          <p:attrName>ppt_x</p:attrName>
                                        </p:attrNameLst>
                                      </p:cBhvr>
                                      <p:tavLst>
                                        <p:tav tm="0">
                                          <p:val>
                                            <p:strVal val="#ppt_x"/>
                                          </p:val>
                                        </p:tav>
                                        <p:tav tm="100000">
                                          <p:val>
                                            <p:strVal val="#ppt_x"/>
                                          </p:val>
                                        </p:tav>
                                      </p:tavLst>
                                    </p:anim>
                                    <p:anim calcmode="lin" valueType="num">
                                      <p:cBhvr>
                                        <p:cTn id="16" dur="500" fill="hold"/>
                                        <p:tgtEl>
                                          <p:spTgt spid="9232"/>
                                        </p:tgtEl>
                                        <p:attrNameLst>
                                          <p:attrName>ppt_y</p:attrName>
                                        </p:attrNameLst>
                                      </p:cBhvr>
                                      <p:tavLst>
                                        <p:tav tm="0">
                                          <p:val>
                                            <p:strVal val="#ppt_y-.1"/>
                                          </p:val>
                                        </p:tav>
                                        <p:tav tm="100000">
                                          <p:val>
                                            <p:strVal val="#ppt_y"/>
                                          </p:val>
                                        </p:tav>
                                      </p:tavLst>
                                    </p:anim>
                                  </p:childTnLst>
                                </p:cTn>
                              </p:par>
                              <p:par>
                                <p:cTn id="17" presetID="47" presetClass="entr" presetSubtype="0" fill="hold" grpId="0" nodeType="withEffect">
                                  <p:stCondLst>
                                    <p:cond delay="0"/>
                                  </p:stCondLst>
                                  <p:childTnLst>
                                    <p:set>
                                      <p:cBhvr>
                                        <p:cTn id="18" dur="1" fill="hold">
                                          <p:stCondLst>
                                            <p:cond delay="0"/>
                                          </p:stCondLst>
                                        </p:cTn>
                                        <p:tgtEl>
                                          <p:spTgt spid="9233"/>
                                        </p:tgtEl>
                                        <p:attrNameLst>
                                          <p:attrName>style.visibility</p:attrName>
                                        </p:attrNameLst>
                                      </p:cBhvr>
                                      <p:to>
                                        <p:strVal val="visible"/>
                                      </p:to>
                                    </p:set>
                                    <p:animEffect transition="in" filter="fade">
                                      <p:cBhvr>
                                        <p:cTn id="19" dur="500"/>
                                        <p:tgtEl>
                                          <p:spTgt spid="9233"/>
                                        </p:tgtEl>
                                      </p:cBhvr>
                                    </p:animEffect>
                                    <p:anim calcmode="lin" valueType="num">
                                      <p:cBhvr>
                                        <p:cTn id="20" dur="500" fill="hold"/>
                                        <p:tgtEl>
                                          <p:spTgt spid="9233"/>
                                        </p:tgtEl>
                                        <p:attrNameLst>
                                          <p:attrName>ppt_x</p:attrName>
                                        </p:attrNameLst>
                                      </p:cBhvr>
                                      <p:tavLst>
                                        <p:tav tm="0">
                                          <p:val>
                                            <p:strVal val="#ppt_x"/>
                                          </p:val>
                                        </p:tav>
                                        <p:tav tm="100000">
                                          <p:val>
                                            <p:strVal val="#ppt_x"/>
                                          </p:val>
                                        </p:tav>
                                      </p:tavLst>
                                    </p:anim>
                                    <p:anim calcmode="lin" valueType="num">
                                      <p:cBhvr>
                                        <p:cTn id="21" dur="500" fill="hold"/>
                                        <p:tgtEl>
                                          <p:spTgt spid="9233"/>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0"/>
                                  </p:stCondLst>
                                  <p:childTnLst>
                                    <p:set>
                                      <p:cBhvr>
                                        <p:cTn id="23" dur="1" fill="hold">
                                          <p:stCondLst>
                                            <p:cond delay="0"/>
                                          </p:stCondLst>
                                        </p:cTn>
                                        <p:tgtEl>
                                          <p:spTgt spid="9234"/>
                                        </p:tgtEl>
                                        <p:attrNameLst>
                                          <p:attrName>style.visibility</p:attrName>
                                        </p:attrNameLst>
                                      </p:cBhvr>
                                      <p:to>
                                        <p:strVal val="visible"/>
                                      </p:to>
                                    </p:set>
                                    <p:animEffect transition="in" filter="fade">
                                      <p:cBhvr>
                                        <p:cTn id="24" dur="500"/>
                                        <p:tgtEl>
                                          <p:spTgt spid="9234"/>
                                        </p:tgtEl>
                                      </p:cBhvr>
                                    </p:animEffect>
                                    <p:anim calcmode="lin" valueType="num">
                                      <p:cBhvr>
                                        <p:cTn id="25" dur="500" fill="hold"/>
                                        <p:tgtEl>
                                          <p:spTgt spid="9234"/>
                                        </p:tgtEl>
                                        <p:attrNameLst>
                                          <p:attrName>ppt_x</p:attrName>
                                        </p:attrNameLst>
                                      </p:cBhvr>
                                      <p:tavLst>
                                        <p:tav tm="0">
                                          <p:val>
                                            <p:strVal val="#ppt_x"/>
                                          </p:val>
                                        </p:tav>
                                        <p:tav tm="100000">
                                          <p:val>
                                            <p:strVal val="#ppt_x"/>
                                          </p:val>
                                        </p:tav>
                                      </p:tavLst>
                                    </p:anim>
                                    <p:anim calcmode="lin" valueType="num">
                                      <p:cBhvr>
                                        <p:cTn id="26" dur="500" fill="hold"/>
                                        <p:tgtEl>
                                          <p:spTgt spid="9234"/>
                                        </p:tgtEl>
                                        <p:attrNameLst>
                                          <p:attrName>ppt_y</p:attrName>
                                        </p:attrNameLst>
                                      </p:cBhvr>
                                      <p:tavLst>
                                        <p:tav tm="0">
                                          <p:val>
                                            <p:strVal val="#ppt_y-.1"/>
                                          </p:val>
                                        </p:tav>
                                        <p:tav tm="100000">
                                          <p:val>
                                            <p:strVal val="#ppt_y"/>
                                          </p:val>
                                        </p:tav>
                                      </p:tavLst>
                                    </p:anim>
                                  </p:childTnLst>
                                </p:cTn>
                              </p:par>
                            </p:childTnLst>
                          </p:cTn>
                        </p:par>
                        <p:par>
                          <p:cTn id="27" fill="hold" nodeType="afterGroup">
                            <p:stCondLst>
                              <p:cond delay="1000"/>
                            </p:stCondLst>
                            <p:childTnLst>
                              <p:par>
                                <p:cTn id="28" presetID="10" presetClass="entr" presetSubtype="0" fill="hold" nodeType="afterEffect">
                                  <p:stCondLst>
                                    <p:cond delay="0"/>
                                  </p:stCondLst>
                                  <p:childTnLst>
                                    <p:set>
                                      <p:cBhvr>
                                        <p:cTn id="29" dur="1" fill="hold">
                                          <p:stCondLst>
                                            <p:cond delay="0"/>
                                          </p:stCondLst>
                                        </p:cTn>
                                        <p:tgtEl>
                                          <p:spTgt spid="9225"/>
                                        </p:tgtEl>
                                        <p:attrNameLst>
                                          <p:attrName>style.visibility</p:attrName>
                                        </p:attrNameLst>
                                      </p:cBhvr>
                                      <p:to>
                                        <p:strVal val="visible"/>
                                      </p:to>
                                    </p:set>
                                    <p:animEffect transition="in" filter="fade">
                                      <p:cBhvr>
                                        <p:cTn id="30" dur="500"/>
                                        <p:tgtEl>
                                          <p:spTgt spid="9225"/>
                                        </p:tgtEl>
                                      </p:cBhvr>
                                    </p:animEffect>
                                  </p:childTnLst>
                                </p:cTn>
                              </p:par>
                            </p:childTnLst>
                          </p:cTn>
                        </p:par>
                        <p:par>
                          <p:cTn id="31" fill="hold" nodeType="afterGroup">
                            <p:stCondLst>
                              <p:cond delay="1500"/>
                            </p:stCondLst>
                            <p:childTnLst>
                              <p:par>
                                <p:cTn id="32" presetID="10" presetClass="entr" presetSubtype="0" fill="hold" nodeType="afterEffect">
                                  <p:stCondLst>
                                    <p:cond delay="0"/>
                                  </p:stCondLst>
                                  <p:childTnLst>
                                    <p:set>
                                      <p:cBhvr>
                                        <p:cTn id="33" dur="1" fill="hold">
                                          <p:stCondLst>
                                            <p:cond delay="0"/>
                                          </p:stCondLst>
                                        </p:cTn>
                                        <p:tgtEl>
                                          <p:spTgt spid="9230"/>
                                        </p:tgtEl>
                                        <p:attrNameLst>
                                          <p:attrName>style.visibility</p:attrName>
                                        </p:attrNameLst>
                                      </p:cBhvr>
                                      <p:to>
                                        <p:strVal val="visible"/>
                                      </p:to>
                                    </p:set>
                                    <p:animEffect transition="in" filter="fade">
                                      <p:cBhvr>
                                        <p:cTn id="34" dur="500"/>
                                        <p:tgtEl>
                                          <p:spTgt spid="9230"/>
                                        </p:tgtEl>
                                      </p:cBhvr>
                                    </p:animEffect>
                                  </p:childTnLst>
                                </p:cTn>
                              </p:par>
                            </p:childTnLst>
                          </p:cTn>
                        </p:par>
                        <p:par>
                          <p:cTn id="35" fill="hold" nodeType="afterGroup">
                            <p:stCondLst>
                              <p:cond delay="2000"/>
                            </p:stCondLst>
                            <p:childTnLst>
                              <p:par>
                                <p:cTn id="36" presetID="10" presetClass="entr" presetSubtype="0" fill="hold" nodeType="afterEffect">
                                  <p:stCondLst>
                                    <p:cond delay="0"/>
                                  </p:stCondLst>
                                  <p:childTnLst>
                                    <p:set>
                                      <p:cBhvr>
                                        <p:cTn id="37" dur="1" fill="hold">
                                          <p:stCondLst>
                                            <p:cond delay="0"/>
                                          </p:stCondLst>
                                        </p:cTn>
                                        <p:tgtEl>
                                          <p:spTgt spid="9229"/>
                                        </p:tgtEl>
                                        <p:attrNameLst>
                                          <p:attrName>style.visibility</p:attrName>
                                        </p:attrNameLst>
                                      </p:cBhvr>
                                      <p:to>
                                        <p:strVal val="visible"/>
                                      </p:to>
                                    </p:set>
                                    <p:animEffect transition="in" filter="fade">
                                      <p:cBhvr>
                                        <p:cTn id="38" dur="500"/>
                                        <p:tgtEl>
                                          <p:spTgt spid="9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9" grpId="0" uiExpand="1" build="p"/>
      <p:bldP spid="9232" grpId="0" animBg="1"/>
      <p:bldP spid="9233" grpId="0" animBg="1"/>
      <p:bldP spid="923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89F6E289-A6D7-403D-81BE-280B0B8CE34C}"/>
              </a:ext>
            </a:extLst>
          </p:cNvPr>
          <p:cNvSpPr>
            <a:spLocks noGrp="1" noChangeArrowheads="1"/>
          </p:cNvSpPr>
          <p:nvPr>
            <p:ph type="title"/>
          </p:nvPr>
        </p:nvSpPr>
        <p:spPr/>
        <p:txBody>
          <a:bodyPr/>
          <a:lstStyle/>
          <a:p>
            <a:r>
              <a:rPr lang="en-US" altLang="en-US" b="1"/>
              <a:t>Motivation</a:t>
            </a:r>
          </a:p>
        </p:txBody>
      </p:sp>
      <p:sp>
        <p:nvSpPr>
          <p:cNvPr id="11267" name="Rectangle 3">
            <a:extLst>
              <a:ext uri="{FF2B5EF4-FFF2-40B4-BE49-F238E27FC236}">
                <a16:creationId xmlns:a16="http://schemas.microsoft.com/office/drawing/2014/main" id="{F98E01AD-5D2C-4285-ACA0-EACD7E1DE8CC}"/>
              </a:ext>
            </a:extLst>
          </p:cNvPr>
          <p:cNvSpPr>
            <a:spLocks noGrp="1" noChangeArrowheads="1"/>
          </p:cNvSpPr>
          <p:nvPr>
            <p:ph type="body" idx="1"/>
          </p:nvPr>
        </p:nvSpPr>
        <p:spPr>
          <a:xfrm>
            <a:off x="457200" y="1447800"/>
            <a:ext cx="8229600" cy="5410200"/>
          </a:xfrm>
        </p:spPr>
        <p:txBody>
          <a:bodyPr/>
          <a:lstStyle/>
          <a:p>
            <a:r>
              <a:rPr lang="en-US" altLang="en-US"/>
              <a:t>Knowing sentiment is a very natural ability of a human being.</a:t>
            </a:r>
          </a:p>
          <a:p>
            <a:pPr algn="ctr">
              <a:buFontTx/>
              <a:buNone/>
            </a:pPr>
            <a:r>
              <a:rPr lang="en-US" altLang="en-US" sz="2400"/>
              <a:t>Can a machine be trained to do it?</a:t>
            </a:r>
          </a:p>
          <a:p>
            <a:endParaRPr lang="en-US" altLang="en-US" sz="2400"/>
          </a:p>
          <a:p>
            <a:r>
              <a:rPr lang="en-US" altLang="en-US"/>
              <a:t>SA aims at getting sentiment-related knowledge especially from the huge amount of information on the internet</a:t>
            </a:r>
          </a:p>
          <a:p>
            <a:endParaRPr lang="en-US" altLang="en-US"/>
          </a:p>
          <a:p>
            <a:r>
              <a:rPr lang="en-US" altLang="en-US"/>
              <a:t>Can be generally used to understand opinion in a set of documents</a:t>
            </a:r>
          </a:p>
          <a:p>
            <a:endParaRPr lang="en-US" altLang="en-US"/>
          </a:p>
        </p:txBody>
      </p:sp>
      <p:sp>
        <p:nvSpPr>
          <p:cNvPr id="11268" name="Line 4">
            <a:extLst>
              <a:ext uri="{FF2B5EF4-FFF2-40B4-BE49-F238E27FC236}">
                <a16:creationId xmlns:a16="http://schemas.microsoft.com/office/drawing/2014/main" id="{3C6C57F3-CEB7-4C51-9C5B-723F0493C725}"/>
              </a:ext>
            </a:extLst>
          </p:cNvPr>
          <p:cNvSpPr>
            <a:spLocks noChangeShapeType="1"/>
          </p:cNvSpPr>
          <p:nvPr/>
        </p:nvSpPr>
        <p:spPr bwMode="auto">
          <a:xfrm flipV="1">
            <a:off x="8763000" y="6019800"/>
            <a:ext cx="0" cy="533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269" name="Line 5">
            <a:extLst>
              <a:ext uri="{FF2B5EF4-FFF2-40B4-BE49-F238E27FC236}">
                <a16:creationId xmlns:a16="http://schemas.microsoft.com/office/drawing/2014/main" id="{4F54DCA7-110A-41A2-B229-C63173C744DC}"/>
              </a:ext>
            </a:extLst>
          </p:cNvPr>
          <p:cNvSpPr>
            <a:spLocks noChangeShapeType="1"/>
          </p:cNvSpPr>
          <p:nvPr/>
        </p:nvSpPr>
        <p:spPr bwMode="auto">
          <a:xfrm flipH="1">
            <a:off x="6629400" y="6553200"/>
            <a:ext cx="21336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270" name="Line 6">
            <a:extLst>
              <a:ext uri="{FF2B5EF4-FFF2-40B4-BE49-F238E27FC236}">
                <a16:creationId xmlns:a16="http://schemas.microsoft.com/office/drawing/2014/main" id="{A77809F8-51CF-4F8D-87B5-F5A4EA78C368}"/>
              </a:ext>
            </a:extLst>
          </p:cNvPr>
          <p:cNvSpPr>
            <a:spLocks noChangeShapeType="1"/>
          </p:cNvSpPr>
          <p:nvPr/>
        </p:nvSpPr>
        <p:spPr bwMode="auto">
          <a:xfrm flipV="1">
            <a:off x="381000" y="304800"/>
            <a:ext cx="0" cy="533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271" name="Line 7">
            <a:extLst>
              <a:ext uri="{FF2B5EF4-FFF2-40B4-BE49-F238E27FC236}">
                <a16:creationId xmlns:a16="http://schemas.microsoft.com/office/drawing/2014/main" id="{7D0538F8-8508-499C-BA71-12CD43DC5D9A}"/>
              </a:ext>
            </a:extLst>
          </p:cNvPr>
          <p:cNvSpPr>
            <a:spLocks noChangeShapeType="1"/>
          </p:cNvSpPr>
          <p:nvPr/>
        </p:nvSpPr>
        <p:spPr bwMode="auto">
          <a:xfrm flipH="1">
            <a:off x="381000" y="304800"/>
            <a:ext cx="21336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Tree>
    <p:extLst>
      <p:ext uri="{BB962C8B-B14F-4D97-AF65-F5344CB8AC3E}">
        <p14:creationId xmlns:p14="http://schemas.microsoft.com/office/powerpoint/2010/main" val="33637656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267">
                                            <p:txEl>
                                              <p:pRg st="0" end="0"/>
                                            </p:txEl>
                                          </p:spTgt>
                                        </p:tgtEl>
                                        <p:attrNameLst>
                                          <p:attrName>style.visibility</p:attrName>
                                        </p:attrNameLst>
                                      </p:cBhvr>
                                      <p:to>
                                        <p:strVal val="visible"/>
                                      </p:to>
                                    </p:set>
                                    <p:animEffect transition="in" filter="fade">
                                      <p:cBhvr>
                                        <p:cTn id="7" dur="500"/>
                                        <p:tgtEl>
                                          <p:spTgt spid="1126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267">
                                            <p:txEl>
                                              <p:pRg st="1" end="1"/>
                                            </p:txEl>
                                          </p:spTgt>
                                        </p:tgtEl>
                                        <p:attrNameLst>
                                          <p:attrName>style.visibility</p:attrName>
                                        </p:attrNameLst>
                                      </p:cBhvr>
                                      <p:to>
                                        <p:strVal val="visible"/>
                                      </p:to>
                                    </p:set>
                                    <p:animEffect transition="in" filter="fade">
                                      <p:cBhvr>
                                        <p:cTn id="10" dur="500"/>
                                        <p:tgtEl>
                                          <p:spTgt spid="11267">
                                            <p:txEl>
                                              <p:pRg st="1" end="1"/>
                                            </p:txEl>
                                          </p:spTgt>
                                        </p:tgtEl>
                                      </p:cBhvr>
                                    </p:animEffect>
                                  </p:childTnLst>
                                </p:cTn>
                              </p:par>
                            </p:childTnLst>
                          </p:cTn>
                        </p:par>
                        <p:par>
                          <p:cTn id="11" fill="hold" nodeType="afterGroup">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1267">
                                            <p:txEl>
                                              <p:pRg st="3" end="3"/>
                                            </p:txEl>
                                          </p:spTgt>
                                        </p:tgtEl>
                                        <p:attrNameLst>
                                          <p:attrName>style.visibility</p:attrName>
                                        </p:attrNameLst>
                                      </p:cBhvr>
                                      <p:to>
                                        <p:strVal val="visible"/>
                                      </p:to>
                                    </p:set>
                                    <p:animEffect transition="in" filter="fade">
                                      <p:cBhvr>
                                        <p:cTn id="14" dur="500"/>
                                        <p:tgtEl>
                                          <p:spTgt spid="11267">
                                            <p:txEl>
                                              <p:pRg st="3" end="3"/>
                                            </p:txEl>
                                          </p:spTgt>
                                        </p:tgtEl>
                                      </p:cBhvr>
                                    </p:animEffect>
                                  </p:childTnLst>
                                </p:cTn>
                              </p:par>
                            </p:childTnLst>
                          </p:cTn>
                        </p:par>
                        <p:par>
                          <p:cTn id="15" fill="hold" nodeType="afterGroup">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1267">
                                            <p:txEl>
                                              <p:pRg st="5" end="5"/>
                                            </p:txEl>
                                          </p:spTgt>
                                        </p:tgtEl>
                                        <p:attrNameLst>
                                          <p:attrName>style.visibility</p:attrName>
                                        </p:attrNameLst>
                                      </p:cBhvr>
                                      <p:to>
                                        <p:strVal val="visible"/>
                                      </p:to>
                                    </p:set>
                                    <p:animEffect transition="in" filter="fade">
                                      <p:cBhvr>
                                        <p:cTn id="18" dur="500"/>
                                        <p:tgtEl>
                                          <p:spTgt spid="1126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143000" y="2590800"/>
            <a:ext cx="6858000" cy="442337"/>
          </a:xfrm>
        </p:spPr>
        <p:txBody>
          <a:bodyPr>
            <a:normAutofit fontScale="90000"/>
          </a:bodyPr>
          <a:lstStyle/>
          <a:p>
            <a:pPr algn="ctr"/>
            <a:r>
              <a:rPr lang="en-IN" sz="3600" b="1" dirty="0">
                <a:latin typeface="+mn-lt"/>
              </a:rPr>
              <a:t>9.2 Fraud Detection</a:t>
            </a:r>
            <a:endParaRPr lang="en-US" sz="3600" b="1" dirty="0">
              <a:latin typeface="+mn-lt"/>
            </a:endParaRPr>
          </a:p>
        </p:txBody>
      </p:sp>
      <p:sp>
        <p:nvSpPr>
          <p:cNvPr id="4" name="TextBox 2"/>
          <p:cNvSpPr txBox="1">
            <a:spLocks noChangeArrowheads="1"/>
          </p:cNvSpPr>
          <p:nvPr/>
        </p:nvSpPr>
        <p:spPr bwMode="auto">
          <a:xfrm>
            <a:off x="0" y="6324600"/>
            <a:ext cx="82452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l" eaLnBrk="1" fontAlgn="auto" hangingPunct="1">
              <a:spcBef>
                <a:spcPct val="0"/>
              </a:spcBef>
              <a:spcAft>
                <a:spcPts val="0"/>
              </a:spcAft>
              <a:buFont typeface="Arial" panose="020B0604020202020204" pitchFamily="34" charset="0"/>
              <a:buNone/>
            </a:pPr>
            <a:r>
              <a:rPr lang="en-US" altLang="en-US" sz="1400" b="1" dirty="0">
                <a:solidFill>
                  <a:prstClr val="black"/>
                </a:solidFill>
                <a:latin typeface="Arial Narrow" panose="020B0606020202030204" pitchFamily="34" charset="0"/>
              </a:rPr>
              <a:t>Source Courtesy</a:t>
            </a:r>
            <a:r>
              <a:rPr lang="en-US" altLang="en-US" sz="1400" dirty="0">
                <a:solidFill>
                  <a:prstClr val="black"/>
                </a:solidFill>
                <a:latin typeface="Arial Narrow" panose="020B0606020202030204" pitchFamily="34" charset="0"/>
              </a:rPr>
              <a:t>: Some of the contents of this PPT are sourced from materials provided by publishers of prescribed books</a:t>
            </a:r>
            <a:endParaRPr lang="en-IN" altLang="en-US" sz="1400" dirty="0">
              <a:solidFill>
                <a:prstClr val="black"/>
              </a:solidFill>
              <a:latin typeface="Arial Narrow" panose="020B0606020202030204" pitchFamily="34" charset="0"/>
            </a:endParaRPr>
          </a:p>
        </p:txBody>
      </p:sp>
    </p:spTree>
    <p:extLst>
      <p:ext uri="{BB962C8B-B14F-4D97-AF65-F5344CB8AC3E}">
        <p14:creationId xmlns:p14="http://schemas.microsoft.com/office/powerpoint/2010/main" val="401940346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2A104BE7-DBCD-40FF-AFA5-243E7BAF92B1}"/>
              </a:ext>
            </a:extLst>
          </p:cNvPr>
          <p:cNvSpPr>
            <a:spLocks noGrp="1" noChangeArrowheads="1"/>
          </p:cNvSpPr>
          <p:nvPr>
            <p:ph type="title"/>
          </p:nvPr>
        </p:nvSpPr>
        <p:spPr/>
        <p:txBody>
          <a:bodyPr/>
          <a:lstStyle/>
          <a:p>
            <a:r>
              <a:rPr lang="en-US" altLang="en-US" b="1"/>
              <a:t>Tripod of Sentiment Analysis</a:t>
            </a:r>
          </a:p>
        </p:txBody>
      </p:sp>
      <p:sp>
        <p:nvSpPr>
          <p:cNvPr id="12292" name="Line 4">
            <a:extLst>
              <a:ext uri="{FF2B5EF4-FFF2-40B4-BE49-F238E27FC236}">
                <a16:creationId xmlns:a16="http://schemas.microsoft.com/office/drawing/2014/main" id="{157A77E5-4303-401B-9ED5-A0DEFAC4E254}"/>
              </a:ext>
            </a:extLst>
          </p:cNvPr>
          <p:cNvSpPr>
            <a:spLocks noChangeShapeType="1"/>
          </p:cNvSpPr>
          <p:nvPr/>
        </p:nvSpPr>
        <p:spPr bwMode="auto">
          <a:xfrm flipV="1">
            <a:off x="8763000" y="6019800"/>
            <a:ext cx="0" cy="533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293" name="Line 5">
            <a:extLst>
              <a:ext uri="{FF2B5EF4-FFF2-40B4-BE49-F238E27FC236}">
                <a16:creationId xmlns:a16="http://schemas.microsoft.com/office/drawing/2014/main" id="{431EE77A-89C3-4F22-95D1-88383D27ED35}"/>
              </a:ext>
            </a:extLst>
          </p:cNvPr>
          <p:cNvSpPr>
            <a:spLocks noChangeShapeType="1"/>
          </p:cNvSpPr>
          <p:nvPr/>
        </p:nvSpPr>
        <p:spPr bwMode="auto">
          <a:xfrm flipH="1">
            <a:off x="6629400" y="6553200"/>
            <a:ext cx="21336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294" name="Line 6">
            <a:extLst>
              <a:ext uri="{FF2B5EF4-FFF2-40B4-BE49-F238E27FC236}">
                <a16:creationId xmlns:a16="http://schemas.microsoft.com/office/drawing/2014/main" id="{F2C4403F-7FC7-4774-98B0-4F031D3760B3}"/>
              </a:ext>
            </a:extLst>
          </p:cNvPr>
          <p:cNvSpPr>
            <a:spLocks noChangeShapeType="1"/>
          </p:cNvSpPr>
          <p:nvPr/>
        </p:nvSpPr>
        <p:spPr bwMode="auto">
          <a:xfrm flipV="1">
            <a:off x="381000" y="304800"/>
            <a:ext cx="0" cy="5334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295" name="Line 7">
            <a:extLst>
              <a:ext uri="{FF2B5EF4-FFF2-40B4-BE49-F238E27FC236}">
                <a16:creationId xmlns:a16="http://schemas.microsoft.com/office/drawing/2014/main" id="{73265DDD-499A-46D3-9E44-80F73DCC3E1C}"/>
              </a:ext>
            </a:extLst>
          </p:cNvPr>
          <p:cNvSpPr>
            <a:spLocks noChangeShapeType="1"/>
          </p:cNvSpPr>
          <p:nvPr/>
        </p:nvSpPr>
        <p:spPr bwMode="auto">
          <a:xfrm flipH="1">
            <a:off x="381000" y="304800"/>
            <a:ext cx="21336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297" name="Line 9">
            <a:extLst>
              <a:ext uri="{FF2B5EF4-FFF2-40B4-BE49-F238E27FC236}">
                <a16:creationId xmlns:a16="http://schemas.microsoft.com/office/drawing/2014/main" id="{14E53DD2-B16F-46BD-8B64-4A2676EBD0A1}"/>
              </a:ext>
            </a:extLst>
          </p:cNvPr>
          <p:cNvSpPr>
            <a:spLocks noChangeShapeType="1"/>
          </p:cNvSpPr>
          <p:nvPr/>
        </p:nvSpPr>
        <p:spPr bwMode="auto">
          <a:xfrm>
            <a:off x="4114800" y="2133600"/>
            <a:ext cx="1952625" cy="312420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298" name="Line 10">
            <a:extLst>
              <a:ext uri="{FF2B5EF4-FFF2-40B4-BE49-F238E27FC236}">
                <a16:creationId xmlns:a16="http://schemas.microsoft.com/office/drawing/2014/main" id="{CE210A74-FA90-4710-9DEC-EA40BD8C7ADB}"/>
              </a:ext>
            </a:extLst>
          </p:cNvPr>
          <p:cNvSpPr>
            <a:spLocks noChangeShapeType="1"/>
          </p:cNvSpPr>
          <p:nvPr/>
        </p:nvSpPr>
        <p:spPr bwMode="auto">
          <a:xfrm>
            <a:off x="1905000" y="5257800"/>
            <a:ext cx="4114800"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299" name="Line 11">
            <a:extLst>
              <a:ext uri="{FF2B5EF4-FFF2-40B4-BE49-F238E27FC236}">
                <a16:creationId xmlns:a16="http://schemas.microsoft.com/office/drawing/2014/main" id="{5E3CB5FC-FE38-4689-950A-59BED055B256}"/>
              </a:ext>
            </a:extLst>
          </p:cNvPr>
          <p:cNvSpPr>
            <a:spLocks noChangeShapeType="1"/>
          </p:cNvSpPr>
          <p:nvPr/>
        </p:nvSpPr>
        <p:spPr bwMode="auto">
          <a:xfrm flipH="1">
            <a:off x="1905000" y="2133600"/>
            <a:ext cx="2232025" cy="312420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300" name="Text Box 12">
            <a:extLst>
              <a:ext uri="{FF2B5EF4-FFF2-40B4-BE49-F238E27FC236}">
                <a16:creationId xmlns:a16="http://schemas.microsoft.com/office/drawing/2014/main" id="{05EF13BA-E9EA-4560-A17E-35A7BF2CB81F}"/>
              </a:ext>
            </a:extLst>
          </p:cNvPr>
          <p:cNvSpPr txBox="1">
            <a:spLocks noChangeArrowheads="1"/>
          </p:cNvSpPr>
          <p:nvPr/>
        </p:nvSpPr>
        <p:spPr bwMode="auto">
          <a:xfrm>
            <a:off x="2743200" y="1295400"/>
            <a:ext cx="2971800"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sz="2800">
                <a:latin typeface="Arial" panose="020B0604020202020204" pitchFamily="34" charset="0"/>
              </a:rPr>
              <a:t>Cognitive Science</a:t>
            </a:r>
          </a:p>
        </p:txBody>
      </p:sp>
      <p:sp>
        <p:nvSpPr>
          <p:cNvPr id="12301" name="Text Box 13">
            <a:extLst>
              <a:ext uri="{FF2B5EF4-FFF2-40B4-BE49-F238E27FC236}">
                <a16:creationId xmlns:a16="http://schemas.microsoft.com/office/drawing/2014/main" id="{A343E09E-5785-4850-82A5-59D3D2B95C70}"/>
              </a:ext>
            </a:extLst>
          </p:cNvPr>
          <p:cNvSpPr txBox="1">
            <a:spLocks noChangeArrowheads="1"/>
          </p:cNvSpPr>
          <p:nvPr/>
        </p:nvSpPr>
        <p:spPr bwMode="auto">
          <a:xfrm>
            <a:off x="5486400" y="5257800"/>
            <a:ext cx="2971800" cy="1373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sz="2800">
                <a:latin typeface="Arial" panose="020B0604020202020204" pitchFamily="34" charset="0"/>
              </a:rPr>
              <a:t>Natural Language Processing</a:t>
            </a:r>
          </a:p>
        </p:txBody>
      </p:sp>
      <p:sp>
        <p:nvSpPr>
          <p:cNvPr id="12302" name="Text Box 14">
            <a:extLst>
              <a:ext uri="{FF2B5EF4-FFF2-40B4-BE49-F238E27FC236}">
                <a16:creationId xmlns:a16="http://schemas.microsoft.com/office/drawing/2014/main" id="{6F421016-20CC-4723-B50E-867FFCA14255}"/>
              </a:ext>
            </a:extLst>
          </p:cNvPr>
          <p:cNvSpPr txBox="1">
            <a:spLocks noChangeArrowheads="1"/>
          </p:cNvSpPr>
          <p:nvPr/>
        </p:nvSpPr>
        <p:spPr bwMode="auto">
          <a:xfrm>
            <a:off x="381000" y="5257800"/>
            <a:ext cx="2971800"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sz="2800">
                <a:latin typeface="Arial" panose="020B0604020202020204" pitchFamily="34" charset="0"/>
              </a:rPr>
              <a:t>Machine Learning</a:t>
            </a:r>
          </a:p>
        </p:txBody>
      </p:sp>
      <p:sp>
        <p:nvSpPr>
          <p:cNvPr id="12303" name="Text Box 15">
            <a:extLst>
              <a:ext uri="{FF2B5EF4-FFF2-40B4-BE49-F238E27FC236}">
                <a16:creationId xmlns:a16="http://schemas.microsoft.com/office/drawing/2014/main" id="{16BB5C19-3976-4DB6-9A19-379C79D69F84}"/>
              </a:ext>
            </a:extLst>
          </p:cNvPr>
          <p:cNvSpPr txBox="1">
            <a:spLocks noChangeArrowheads="1"/>
          </p:cNvSpPr>
          <p:nvPr/>
        </p:nvSpPr>
        <p:spPr bwMode="auto">
          <a:xfrm>
            <a:off x="2514600" y="3810000"/>
            <a:ext cx="2971800"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sz="2800">
                <a:solidFill>
                  <a:srgbClr val="FF3300"/>
                </a:solidFill>
                <a:latin typeface="Arial" panose="020B0604020202020204" pitchFamily="34" charset="0"/>
              </a:rPr>
              <a:t>Sentiment Analysis</a:t>
            </a:r>
          </a:p>
        </p:txBody>
      </p:sp>
      <p:sp>
        <p:nvSpPr>
          <p:cNvPr id="12307" name="Text Box 19">
            <a:extLst>
              <a:ext uri="{FF2B5EF4-FFF2-40B4-BE49-F238E27FC236}">
                <a16:creationId xmlns:a16="http://schemas.microsoft.com/office/drawing/2014/main" id="{A56A0158-4B81-4A3F-ACF5-0BB31B8EDC54}"/>
              </a:ext>
            </a:extLst>
          </p:cNvPr>
          <p:cNvSpPr txBox="1">
            <a:spLocks noChangeArrowheads="1"/>
          </p:cNvSpPr>
          <p:nvPr/>
        </p:nvSpPr>
        <p:spPr bwMode="auto">
          <a:xfrm>
            <a:off x="5486400" y="5257800"/>
            <a:ext cx="2971800" cy="1373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sz="2800">
                <a:solidFill>
                  <a:srgbClr val="FF3300"/>
                </a:solidFill>
                <a:latin typeface="Arial" panose="020B0604020202020204" pitchFamily="34" charset="0"/>
              </a:rPr>
              <a:t>Natural Language Processing</a:t>
            </a:r>
          </a:p>
        </p:txBody>
      </p:sp>
      <p:sp>
        <p:nvSpPr>
          <p:cNvPr id="12308" name="Text Box 20">
            <a:extLst>
              <a:ext uri="{FF2B5EF4-FFF2-40B4-BE49-F238E27FC236}">
                <a16:creationId xmlns:a16="http://schemas.microsoft.com/office/drawing/2014/main" id="{2434F2DF-98ED-4DFB-9393-9746B9AF7FEC}"/>
              </a:ext>
            </a:extLst>
          </p:cNvPr>
          <p:cNvSpPr txBox="1">
            <a:spLocks noChangeArrowheads="1"/>
          </p:cNvSpPr>
          <p:nvPr/>
        </p:nvSpPr>
        <p:spPr bwMode="auto">
          <a:xfrm>
            <a:off x="381000" y="5257800"/>
            <a:ext cx="2971800"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en-US" sz="2800">
                <a:solidFill>
                  <a:srgbClr val="FF3300"/>
                </a:solidFill>
                <a:latin typeface="Arial" panose="020B0604020202020204" pitchFamily="34" charset="0"/>
              </a:rPr>
              <a:t>Machine Learning</a:t>
            </a:r>
          </a:p>
        </p:txBody>
      </p:sp>
    </p:spTree>
    <p:extLst>
      <p:ext uri="{BB962C8B-B14F-4D97-AF65-F5344CB8AC3E}">
        <p14:creationId xmlns:p14="http://schemas.microsoft.com/office/powerpoint/2010/main" val="26738709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6" presetClass="entr" presetSubtype="37" fill="hold" nodeType="withEffect">
                                  <p:stCondLst>
                                    <p:cond delay="0"/>
                                  </p:stCondLst>
                                  <p:childTnLst>
                                    <p:set>
                                      <p:cBhvr>
                                        <p:cTn id="6" dur="1" fill="hold">
                                          <p:stCondLst>
                                            <p:cond delay="0"/>
                                          </p:stCondLst>
                                        </p:cTn>
                                        <p:tgtEl>
                                          <p:spTgt spid="12299"/>
                                        </p:tgtEl>
                                        <p:attrNameLst>
                                          <p:attrName>style.visibility</p:attrName>
                                        </p:attrNameLst>
                                      </p:cBhvr>
                                      <p:to>
                                        <p:strVal val="visible"/>
                                      </p:to>
                                    </p:set>
                                    <p:animEffect transition="in" filter="barn(outVertical)">
                                      <p:cBhvr>
                                        <p:cTn id="7" dur="500"/>
                                        <p:tgtEl>
                                          <p:spTgt spid="12299"/>
                                        </p:tgtEl>
                                      </p:cBhvr>
                                    </p:animEffect>
                                  </p:childTnLst>
                                </p:cTn>
                              </p:par>
                              <p:par>
                                <p:cTn id="8" presetID="16" presetClass="entr" presetSubtype="37" fill="hold" nodeType="withEffect">
                                  <p:stCondLst>
                                    <p:cond delay="0"/>
                                  </p:stCondLst>
                                  <p:childTnLst>
                                    <p:set>
                                      <p:cBhvr>
                                        <p:cTn id="9" dur="1" fill="hold">
                                          <p:stCondLst>
                                            <p:cond delay="0"/>
                                          </p:stCondLst>
                                        </p:cTn>
                                        <p:tgtEl>
                                          <p:spTgt spid="12297"/>
                                        </p:tgtEl>
                                        <p:attrNameLst>
                                          <p:attrName>style.visibility</p:attrName>
                                        </p:attrNameLst>
                                      </p:cBhvr>
                                      <p:to>
                                        <p:strVal val="visible"/>
                                      </p:to>
                                    </p:set>
                                    <p:animEffect transition="in" filter="barn(outVertical)">
                                      <p:cBhvr>
                                        <p:cTn id="10" dur="500"/>
                                        <p:tgtEl>
                                          <p:spTgt spid="12297"/>
                                        </p:tgtEl>
                                      </p:cBhvr>
                                    </p:animEffect>
                                  </p:childTnLst>
                                </p:cTn>
                              </p:par>
                              <p:par>
                                <p:cTn id="11" presetID="16" presetClass="entr" presetSubtype="37" fill="hold" nodeType="withEffect">
                                  <p:stCondLst>
                                    <p:cond delay="0"/>
                                  </p:stCondLst>
                                  <p:childTnLst>
                                    <p:set>
                                      <p:cBhvr>
                                        <p:cTn id="12" dur="1" fill="hold">
                                          <p:stCondLst>
                                            <p:cond delay="0"/>
                                          </p:stCondLst>
                                        </p:cTn>
                                        <p:tgtEl>
                                          <p:spTgt spid="12298"/>
                                        </p:tgtEl>
                                        <p:attrNameLst>
                                          <p:attrName>style.visibility</p:attrName>
                                        </p:attrNameLst>
                                      </p:cBhvr>
                                      <p:to>
                                        <p:strVal val="visible"/>
                                      </p:to>
                                    </p:set>
                                    <p:animEffect transition="in" filter="barn(outVertical)">
                                      <p:cBhvr>
                                        <p:cTn id="13" dur="500"/>
                                        <p:tgtEl>
                                          <p:spTgt spid="12298"/>
                                        </p:tgtEl>
                                      </p:cBhvr>
                                    </p:animEffect>
                                  </p:childTnLst>
                                </p:cTn>
                              </p:par>
                            </p:childTnLst>
                          </p:cTn>
                        </p:par>
                        <p:par>
                          <p:cTn id="14" fill="hold" nodeType="afterGroup">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2300"/>
                                        </p:tgtEl>
                                        <p:attrNameLst>
                                          <p:attrName>style.visibility</p:attrName>
                                        </p:attrNameLst>
                                      </p:cBhvr>
                                      <p:to>
                                        <p:strVal val="visible"/>
                                      </p:to>
                                    </p:set>
                                    <p:animEffect transition="in" filter="fade">
                                      <p:cBhvr>
                                        <p:cTn id="17" dur="500"/>
                                        <p:tgtEl>
                                          <p:spTgt spid="1230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2302"/>
                                        </p:tgtEl>
                                        <p:attrNameLst>
                                          <p:attrName>style.visibility</p:attrName>
                                        </p:attrNameLst>
                                      </p:cBhvr>
                                      <p:to>
                                        <p:strVal val="visible"/>
                                      </p:to>
                                    </p:set>
                                    <p:animEffect transition="in" filter="fade">
                                      <p:cBhvr>
                                        <p:cTn id="20" dur="500"/>
                                        <p:tgtEl>
                                          <p:spTgt spid="1230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2301"/>
                                        </p:tgtEl>
                                        <p:attrNameLst>
                                          <p:attrName>style.visibility</p:attrName>
                                        </p:attrNameLst>
                                      </p:cBhvr>
                                      <p:to>
                                        <p:strVal val="visible"/>
                                      </p:to>
                                    </p:set>
                                    <p:animEffect transition="in" filter="fade">
                                      <p:cBhvr>
                                        <p:cTn id="23" dur="500"/>
                                        <p:tgtEl>
                                          <p:spTgt spid="12301"/>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2308"/>
                                        </p:tgtEl>
                                        <p:attrNameLst>
                                          <p:attrName>style.visibility</p:attrName>
                                        </p:attrNameLst>
                                      </p:cBhvr>
                                      <p:to>
                                        <p:strVal val="visible"/>
                                      </p:to>
                                    </p:set>
                                    <p:animEffect transition="in" filter="fade">
                                      <p:cBhvr>
                                        <p:cTn id="28" dur="500"/>
                                        <p:tgtEl>
                                          <p:spTgt spid="1230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2307"/>
                                        </p:tgtEl>
                                        <p:attrNameLst>
                                          <p:attrName>style.visibility</p:attrName>
                                        </p:attrNameLst>
                                      </p:cBhvr>
                                      <p:to>
                                        <p:strVal val="visible"/>
                                      </p:to>
                                    </p:set>
                                    <p:animEffect transition="in" filter="fade">
                                      <p:cBhvr>
                                        <p:cTn id="31" dur="500"/>
                                        <p:tgtEl>
                                          <p:spTgt spid="123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00" grpId="0"/>
      <p:bldP spid="12301" grpId="0"/>
      <p:bldP spid="12302" grpId="0"/>
      <p:bldP spid="12307" grpId="0"/>
      <p:bldP spid="1230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28600"/>
            <a:ext cx="7886700" cy="320674"/>
          </a:xfrm>
        </p:spPr>
        <p:txBody>
          <a:bodyPr>
            <a:noAutofit/>
          </a:bodyPr>
          <a:lstStyle/>
          <a:p>
            <a:r>
              <a:rPr lang="en-US" sz="3200" b="1" dirty="0"/>
              <a:t>Sentiment Analysis</a:t>
            </a:r>
          </a:p>
        </p:txBody>
      </p:sp>
      <p:sp>
        <p:nvSpPr>
          <p:cNvPr id="3" name="Content Placeholder 2"/>
          <p:cNvSpPr>
            <a:spLocks noGrp="1"/>
          </p:cNvSpPr>
          <p:nvPr>
            <p:ph idx="1"/>
          </p:nvPr>
        </p:nvSpPr>
        <p:spPr>
          <a:xfrm>
            <a:off x="381000" y="1143000"/>
            <a:ext cx="8610600" cy="4876800"/>
          </a:xfrm>
        </p:spPr>
        <p:txBody>
          <a:bodyPr>
            <a:normAutofit fontScale="92500" lnSpcReduction="10000"/>
          </a:bodyPr>
          <a:lstStyle/>
          <a:p>
            <a:pPr>
              <a:lnSpc>
                <a:spcPct val="100000"/>
              </a:lnSpc>
              <a:spcAft>
                <a:spcPts val="600"/>
              </a:spcAft>
            </a:pPr>
            <a:r>
              <a:rPr lang="en-US" dirty="0"/>
              <a:t>Monitoring what consumers are saying about a company's brands and products and how they are expressing their opinions and sentiments to others has always been important to businesses.</a:t>
            </a:r>
          </a:p>
          <a:p>
            <a:pPr>
              <a:lnSpc>
                <a:spcPct val="100000"/>
              </a:lnSpc>
              <a:spcAft>
                <a:spcPts val="600"/>
              </a:spcAft>
            </a:pPr>
            <a:r>
              <a:rPr lang="en-US" dirty="0"/>
              <a:t>Until the last century, businesses typically used surveys and focus groups from time to time to gauge and track consumer sentiments.</a:t>
            </a:r>
          </a:p>
          <a:p>
            <a:pPr>
              <a:lnSpc>
                <a:spcPct val="100000"/>
              </a:lnSpc>
              <a:spcAft>
                <a:spcPts val="600"/>
              </a:spcAft>
            </a:pPr>
            <a:r>
              <a:rPr lang="en-US" dirty="0"/>
              <a:t>With the widespread adoption of the Internet, the proliferation of social media channels (such as Twitter, Facebook, and others), and the abundant opportunity for consumers to express their opinions and sentiments, monitoring sentiment continuously has become more critical</a:t>
            </a:r>
          </a:p>
          <a:p>
            <a:pPr>
              <a:lnSpc>
                <a:spcPct val="100000"/>
              </a:lnSpc>
              <a:spcAft>
                <a:spcPts val="600"/>
              </a:spcAft>
            </a:pPr>
            <a:endParaRPr lang="en-US" dirty="0"/>
          </a:p>
          <a:p>
            <a:pPr marL="0" indent="0">
              <a:lnSpc>
                <a:spcPct val="100000"/>
              </a:lnSpc>
              <a:spcAft>
                <a:spcPts val="600"/>
              </a:spcAft>
              <a:buNone/>
            </a:pPr>
            <a:endParaRPr lang="en-US" dirty="0"/>
          </a:p>
        </p:txBody>
      </p:sp>
      <p:sp>
        <p:nvSpPr>
          <p:cNvPr id="4" name="Slide Number Placeholder 3"/>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31</a:t>
            </a:fld>
            <a:endParaRPr lang="en-US" sz="1050">
              <a:solidFill>
                <a:prstClr val="black">
                  <a:tint val="75000"/>
                </a:prstClr>
              </a:solidFill>
            </a:endParaRPr>
          </a:p>
        </p:txBody>
      </p:sp>
    </p:spTree>
    <p:extLst>
      <p:ext uri="{BB962C8B-B14F-4D97-AF65-F5344CB8AC3E}">
        <p14:creationId xmlns:p14="http://schemas.microsoft.com/office/powerpoint/2010/main" val="71050485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28600"/>
            <a:ext cx="7886700" cy="320674"/>
          </a:xfrm>
        </p:spPr>
        <p:txBody>
          <a:bodyPr>
            <a:noAutofit/>
          </a:bodyPr>
          <a:lstStyle/>
          <a:p>
            <a:r>
              <a:rPr lang="en-US" sz="3200" b="1" dirty="0"/>
              <a:t>Sentiment Analysis</a:t>
            </a:r>
          </a:p>
        </p:txBody>
      </p:sp>
      <p:sp>
        <p:nvSpPr>
          <p:cNvPr id="3" name="Content Placeholder 2"/>
          <p:cNvSpPr>
            <a:spLocks noGrp="1"/>
          </p:cNvSpPr>
          <p:nvPr>
            <p:ph idx="1"/>
          </p:nvPr>
        </p:nvSpPr>
        <p:spPr>
          <a:xfrm>
            <a:off x="381000" y="914400"/>
            <a:ext cx="8610600" cy="5105400"/>
          </a:xfrm>
        </p:spPr>
        <p:txBody>
          <a:bodyPr>
            <a:normAutofit/>
          </a:bodyPr>
          <a:lstStyle/>
          <a:p>
            <a:pPr marL="0" indent="0">
              <a:lnSpc>
                <a:spcPct val="100000"/>
              </a:lnSpc>
              <a:spcAft>
                <a:spcPts val="600"/>
              </a:spcAft>
              <a:buNone/>
            </a:pPr>
            <a:endParaRPr lang="en-US" sz="2400" dirty="0"/>
          </a:p>
          <a:p>
            <a:pPr marL="0" indent="0">
              <a:lnSpc>
                <a:spcPct val="100000"/>
              </a:lnSpc>
              <a:spcAft>
                <a:spcPts val="600"/>
              </a:spcAft>
              <a:buNone/>
            </a:pPr>
            <a:endParaRPr lang="en-US" sz="2400" dirty="0"/>
          </a:p>
          <a:p>
            <a:pPr marL="0" indent="0">
              <a:lnSpc>
                <a:spcPct val="100000"/>
              </a:lnSpc>
              <a:spcAft>
                <a:spcPts val="600"/>
              </a:spcAft>
              <a:buNone/>
            </a:pPr>
            <a:r>
              <a:rPr lang="en-US" sz="2400" dirty="0"/>
              <a:t>"Conventional marketing wisdom long held that a dissatisfied customer tells ten people; but in the age of new social media, he or she has the tools to tell millions," </a:t>
            </a:r>
          </a:p>
          <a:p>
            <a:pPr marL="342900" lvl="1" indent="0">
              <a:lnSpc>
                <a:spcPct val="100000"/>
              </a:lnSpc>
              <a:spcAft>
                <a:spcPts val="600"/>
              </a:spcAft>
              <a:buNone/>
            </a:pPr>
            <a:r>
              <a:rPr lang="en-US" dirty="0"/>
              <a:t>Paul </a:t>
            </a:r>
            <a:r>
              <a:rPr lang="en-US" dirty="0" err="1"/>
              <a:t>Gillin</a:t>
            </a:r>
            <a:r>
              <a:rPr lang="en-US" dirty="0"/>
              <a:t>, author of </a:t>
            </a:r>
            <a:r>
              <a:rPr lang="en-US" i="1" dirty="0"/>
              <a:t>The New Influencers: A Marketer's Guide to the New Social Media</a:t>
            </a:r>
            <a:endParaRPr lang="en-US" dirty="0"/>
          </a:p>
        </p:txBody>
      </p:sp>
      <p:sp>
        <p:nvSpPr>
          <p:cNvPr id="4" name="Slide Number Placeholder 3"/>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32</a:t>
            </a:fld>
            <a:endParaRPr lang="en-US" sz="1050">
              <a:solidFill>
                <a:prstClr val="black">
                  <a:tint val="75000"/>
                </a:prstClr>
              </a:solidFill>
            </a:endParaRPr>
          </a:p>
        </p:txBody>
      </p:sp>
    </p:spTree>
    <p:extLst>
      <p:ext uri="{BB962C8B-B14F-4D97-AF65-F5344CB8AC3E}">
        <p14:creationId xmlns:p14="http://schemas.microsoft.com/office/powerpoint/2010/main" val="101747915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52400"/>
            <a:ext cx="7886700" cy="473074"/>
          </a:xfrm>
        </p:spPr>
        <p:txBody>
          <a:bodyPr>
            <a:noAutofit/>
          </a:bodyPr>
          <a:lstStyle/>
          <a:p>
            <a:r>
              <a:rPr lang="en-US" sz="3200" b="1" dirty="0"/>
              <a:t>Sentiment Analysis</a:t>
            </a:r>
          </a:p>
        </p:txBody>
      </p:sp>
      <p:sp>
        <p:nvSpPr>
          <p:cNvPr id="3" name="Content Placeholder 2"/>
          <p:cNvSpPr>
            <a:spLocks noGrp="1"/>
          </p:cNvSpPr>
          <p:nvPr>
            <p:ph idx="1"/>
          </p:nvPr>
        </p:nvSpPr>
        <p:spPr>
          <a:xfrm>
            <a:off x="381000" y="1066800"/>
            <a:ext cx="8382000" cy="5029200"/>
          </a:xfrm>
        </p:spPr>
        <p:txBody>
          <a:bodyPr>
            <a:normAutofit/>
          </a:bodyPr>
          <a:lstStyle/>
          <a:p>
            <a:pPr>
              <a:lnSpc>
                <a:spcPct val="100000"/>
              </a:lnSpc>
              <a:spcAft>
                <a:spcPts val="600"/>
              </a:spcAft>
            </a:pPr>
            <a:r>
              <a:rPr lang="en-US" sz="2800" dirty="0"/>
              <a:t>The basic task involved in sentiment analysis is identifying and quantifying the polarity or valence of sentiments (such as positive, negative, neutral, or mixed) expressed typically in written opinions, expressions, reviews, comments, and so on</a:t>
            </a:r>
          </a:p>
          <a:p>
            <a:pPr>
              <a:lnSpc>
                <a:spcPct val="100000"/>
              </a:lnSpc>
              <a:spcAft>
                <a:spcPts val="600"/>
              </a:spcAft>
            </a:pPr>
            <a:r>
              <a:rPr lang="en-US" sz="2800" dirty="0"/>
              <a:t>It involves many of the text analytics steps such as </a:t>
            </a:r>
          </a:p>
          <a:p>
            <a:pPr lvl="1">
              <a:lnSpc>
                <a:spcPct val="100000"/>
              </a:lnSpc>
              <a:spcAft>
                <a:spcPts val="600"/>
              </a:spcAft>
            </a:pPr>
            <a:r>
              <a:rPr lang="en-US" sz="2400" dirty="0"/>
              <a:t>tokenization, </a:t>
            </a:r>
          </a:p>
          <a:p>
            <a:pPr lvl="1">
              <a:lnSpc>
                <a:spcPct val="100000"/>
              </a:lnSpc>
              <a:spcAft>
                <a:spcPts val="600"/>
              </a:spcAft>
            </a:pPr>
            <a:r>
              <a:rPr lang="en-US" sz="2400" dirty="0"/>
              <a:t>sentence identification, </a:t>
            </a:r>
          </a:p>
          <a:p>
            <a:pPr lvl="1">
              <a:lnSpc>
                <a:spcPct val="100000"/>
              </a:lnSpc>
              <a:spcAft>
                <a:spcPts val="600"/>
              </a:spcAft>
            </a:pPr>
            <a:r>
              <a:rPr lang="en-US" sz="2400" dirty="0"/>
              <a:t>part-of-speech tagging, </a:t>
            </a:r>
          </a:p>
          <a:p>
            <a:pPr lvl="1">
              <a:lnSpc>
                <a:spcPct val="100000"/>
              </a:lnSpc>
              <a:spcAft>
                <a:spcPts val="600"/>
              </a:spcAft>
            </a:pPr>
            <a:r>
              <a:rPr lang="en-US" sz="2400" dirty="0"/>
              <a:t>and so on</a:t>
            </a:r>
          </a:p>
        </p:txBody>
      </p:sp>
      <p:sp>
        <p:nvSpPr>
          <p:cNvPr id="4" name="Slide Number Placeholder 3"/>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33</a:t>
            </a:fld>
            <a:endParaRPr lang="en-US" sz="1050">
              <a:solidFill>
                <a:prstClr val="black">
                  <a:tint val="75000"/>
                </a:prstClr>
              </a:solidFill>
            </a:endParaRPr>
          </a:p>
        </p:txBody>
      </p:sp>
    </p:spTree>
    <p:extLst>
      <p:ext uri="{BB962C8B-B14F-4D97-AF65-F5344CB8AC3E}">
        <p14:creationId xmlns:p14="http://schemas.microsoft.com/office/powerpoint/2010/main" val="420686754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52400"/>
            <a:ext cx="7886700" cy="473074"/>
          </a:xfrm>
        </p:spPr>
        <p:txBody>
          <a:bodyPr>
            <a:noAutofit/>
          </a:bodyPr>
          <a:lstStyle/>
          <a:p>
            <a:r>
              <a:rPr lang="en-US" sz="3200" b="1" dirty="0"/>
              <a:t>Sentiment Analysis</a:t>
            </a:r>
          </a:p>
        </p:txBody>
      </p:sp>
      <p:sp>
        <p:nvSpPr>
          <p:cNvPr id="3" name="Content Placeholder 2"/>
          <p:cNvSpPr>
            <a:spLocks noGrp="1"/>
          </p:cNvSpPr>
          <p:nvPr>
            <p:ph idx="1"/>
          </p:nvPr>
        </p:nvSpPr>
        <p:spPr>
          <a:xfrm>
            <a:off x="609600" y="1143000"/>
            <a:ext cx="8153400" cy="4953000"/>
          </a:xfrm>
        </p:spPr>
        <p:txBody>
          <a:bodyPr/>
          <a:lstStyle/>
          <a:p>
            <a:pPr>
              <a:lnSpc>
                <a:spcPct val="100000"/>
              </a:lnSpc>
              <a:spcAft>
                <a:spcPts val="600"/>
              </a:spcAft>
            </a:pPr>
            <a:r>
              <a:rPr lang="en-US" dirty="0"/>
              <a:t>Need to identify statements that convey sentiment</a:t>
            </a:r>
          </a:p>
          <a:p>
            <a:pPr lvl="1">
              <a:lnSpc>
                <a:spcPct val="100000"/>
              </a:lnSpc>
              <a:spcAft>
                <a:spcPts val="600"/>
              </a:spcAft>
              <a:buFont typeface="Calibri" panose="020F0502020204030204" pitchFamily="34" charset="0"/>
              <a:buChar char="­"/>
            </a:pPr>
            <a:r>
              <a:rPr lang="en-US" dirty="0"/>
              <a:t>"It is an amazing TV“ – conveys sentiment</a:t>
            </a:r>
          </a:p>
          <a:p>
            <a:pPr lvl="1">
              <a:lnSpc>
                <a:spcPct val="100000"/>
              </a:lnSpc>
              <a:spcAft>
                <a:spcPts val="600"/>
              </a:spcAft>
              <a:buFont typeface="Calibri" panose="020F0502020204030204" pitchFamily="34" charset="0"/>
              <a:buChar char="­"/>
            </a:pPr>
            <a:r>
              <a:rPr lang="en-US" dirty="0"/>
              <a:t>"Do not buy this TV" – conveys sentiment </a:t>
            </a:r>
          </a:p>
          <a:p>
            <a:pPr lvl="1">
              <a:lnSpc>
                <a:spcPct val="100000"/>
              </a:lnSpc>
              <a:spcAft>
                <a:spcPts val="600"/>
              </a:spcAft>
              <a:buFont typeface="Calibri" panose="020F0502020204030204" pitchFamily="34" charset="0"/>
              <a:buChar char="­"/>
            </a:pPr>
            <a:r>
              <a:rPr lang="en-US" dirty="0"/>
              <a:t>"Which is the best TV?" – conveys no sentiment</a:t>
            </a:r>
          </a:p>
          <a:p>
            <a:pPr>
              <a:lnSpc>
                <a:spcPct val="100000"/>
              </a:lnSpc>
              <a:spcBef>
                <a:spcPts val="1800"/>
              </a:spcBef>
              <a:spcAft>
                <a:spcPts val="600"/>
              </a:spcAft>
            </a:pPr>
            <a:r>
              <a:rPr lang="en-US" dirty="0"/>
              <a:t>Depending on the context, sentences can be non-comparative (where opinion is restricted to one thing) or comparative (where multiple things might be compared).</a:t>
            </a:r>
          </a:p>
        </p:txBody>
      </p:sp>
      <p:sp>
        <p:nvSpPr>
          <p:cNvPr id="4" name="Slide Number Placeholder 3"/>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34</a:t>
            </a:fld>
            <a:endParaRPr lang="en-US" sz="1050">
              <a:solidFill>
                <a:prstClr val="black">
                  <a:tint val="75000"/>
                </a:prstClr>
              </a:solidFill>
            </a:endParaRPr>
          </a:p>
        </p:txBody>
      </p:sp>
    </p:spTree>
    <p:extLst>
      <p:ext uri="{BB962C8B-B14F-4D97-AF65-F5344CB8AC3E}">
        <p14:creationId xmlns:p14="http://schemas.microsoft.com/office/powerpoint/2010/main" val="407205596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28600"/>
            <a:ext cx="7886700" cy="473074"/>
          </a:xfrm>
        </p:spPr>
        <p:txBody>
          <a:bodyPr>
            <a:noAutofit/>
          </a:bodyPr>
          <a:lstStyle/>
          <a:p>
            <a:r>
              <a:rPr lang="en-US" sz="3200" b="1" dirty="0"/>
              <a:t>Example of a Review</a:t>
            </a:r>
          </a:p>
        </p:txBody>
      </p:sp>
      <p:sp>
        <p:nvSpPr>
          <p:cNvPr id="3" name="Content Placeholder 2"/>
          <p:cNvSpPr>
            <a:spLocks noGrp="1"/>
          </p:cNvSpPr>
          <p:nvPr>
            <p:ph idx="1"/>
          </p:nvPr>
        </p:nvSpPr>
        <p:spPr>
          <a:xfrm>
            <a:off x="342900" y="914400"/>
            <a:ext cx="8648700" cy="5181600"/>
          </a:xfrm>
        </p:spPr>
        <p:txBody>
          <a:bodyPr>
            <a:normAutofit/>
          </a:bodyPr>
          <a:lstStyle/>
          <a:p>
            <a:pPr marL="0" indent="0">
              <a:lnSpc>
                <a:spcPct val="100000"/>
              </a:lnSpc>
              <a:buNone/>
            </a:pPr>
            <a:r>
              <a:rPr lang="en-US" sz="2400" dirty="0"/>
              <a:t>Consider the following example of a review by a customer for a TV:</a:t>
            </a:r>
          </a:p>
          <a:p>
            <a:pPr marL="1028700" lvl="3" indent="0">
              <a:lnSpc>
                <a:spcPct val="100000"/>
              </a:lnSpc>
              <a:buNone/>
            </a:pPr>
            <a:r>
              <a:rPr lang="en-US" sz="2400" dirty="0"/>
              <a:t>The </a:t>
            </a:r>
            <a:r>
              <a:rPr lang="en-US" sz="2400" b="1" dirty="0"/>
              <a:t>TV</a:t>
            </a:r>
            <a:r>
              <a:rPr lang="en-US" sz="2400" dirty="0"/>
              <a:t> is </a:t>
            </a:r>
            <a:r>
              <a:rPr lang="en-US" sz="2400" b="1" dirty="0"/>
              <a:t>wonderful</a:t>
            </a:r>
            <a:r>
              <a:rPr lang="en-US" sz="2400" dirty="0"/>
              <a:t>. </a:t>
            </a:r>
            <a:r>
              <a:rPr lang="en-US" sz="2400" b="1" dirty="0"/>
              <a:t>Great size</a:t>
            </a:r>
            <a:r>
              <a:rPr lang="en-US" sz="2400" dirty="0"/>
              <a:t>, </a:t>
            </a:r>
            <a:r>
              <a:rPr lang="en-US" sz="2400" b="1" dirty="0"/>
              <a:t>great picture</a:t>
            </a:r>
            <a:r>
              <a:rPr lang="en-US" sz="2400" dirty="0"/>
              <a:t>, </a:t>
            </a:r>
            <a:r>
              <a:rPr lang="en-US" sz="2400" b="1" dirty="0"/>
              <a:t>easy interface</a:t>
            </a:r>
            <a:r>
              <a:rPr lang="en-US" sz="2400" dirty="0"/>
              <a:t> It makes a </a:t>
            </a:r>
            <a:r>
              <a:rPr lang="en-US" sz="2400" b="1" dirty="0"/>
              <a:t>cute</a:t>
            </a:r>
            <a:r>
              <a:rPr lang="en-US" sz="2400" dirty="0"/>
              <a:t> little song when you </a:t>
            </a:r>
            <a:r>
              <a:rPr lang="en-US" sz="2400" b="1" dirty="0"/>
              <a:t>boot</a:t>
            </a:r>
            <a:r>
              <a:rPr lang="en-US" sz="2400" dirty="0"/>
              <a:t> it up and when you shut it off I just want to point out that the </a:t>
            </a:r>
            <a:r>
              <a:rPr lang="en-US" sz="2400" b="1" dirty="0"/>
              <a:t>43" does not</a:t>
            </a:r>
            <a:r>
              <a:rPr lang="en-US" sz="2400" dirty="0"/>
              <a:t> in fact play videos from the USB This is really </a:t>
            </a:r>
            <a:r>
              <a:rPr lang="en-US" sz="2400" b="1" dirty="0"/>
              <a:t>annoying</a:t>
            </a:r>
            <a:r>
              <a:rPr lang="en-US" sz="2400" dirty="0"/>
              <a:t> because that was one of the major perks I wanted from a new </a:t>
            </a:r>
            <a:r>
              <a:rPr lang="en-US" sz="2400" b="1" dirty="0"/>
              <a:t>TV</a:t>
            </a:r>
            <a:r>
              <a:rPr lang="en-US" sz="2400" dirty="0"/>
              <a:t> Looking at the product description now. I realize that the feature list applies to the </a:t>
            </a:r>
            <a:r>
              <a:rPr lang="en-US" sz="2400" b="1" dirty="0"/>
              <a:t>X758</a:t>
            </a:r>
            <a:r>
              <a:rPr lang="en-US" sz="2400" dirty="0"/>
              <a:t> series as a whole, and that each model's capabilities are listed below. Kind of a </a:t>
            </a:r>
            <a:r>
              <a:rPr lang="en-US" sz="2400" b="1" dirty="0"/>
              <a:t>dumb</a:t>
            </a:r>
            <a:r>
              <a:rPr lang="en-US" sz="2400" dirty="0"/>
              <a:t> oversight on my part, but it's equally </a:t>
            </a:r>
            <a:r>
              <a:rPr lang="en-US" sz="2400" b="1" dirty="0"/>
              <a:t>stupid</a:t>
            </a:r>
            <a:r>
              <a:rPr lang="en-US" sz="2400" dirty="0"/>
              <a:t> to put a description that does not apply on the listing for a very specific model</a:t>
            </a:r>
            <a:endParaRPr lang="en-US" dirty="0"/>
          </a:p>
        </p:txBody>
      </p:sp>
      <p:sp>
        <p:nvSpPr>
          <p:cNvPr id="4" name="Slide Number Placeholder 3"/>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35</a:t>
            </a:fld>
            <a:endParaRPr lang="en-US" sz="1050">
              <a:solidFill>
                <a:prstClr val="black">
                  <a:tint val="75000"/>
                </a:prstClr>
              </a:solidFill>
            </a:endParaRPr>
          </a:p>
        </p:txBody>
      </p:sp>
    </p:spTree>
    <p:extLst>
      <p:ext uri="{BB962C8B-B14F-4D97-AF65-F5344CB8AC3E}">
        <p14:creationId xmlns:p14="http://schemas.microsoft.com/office/powerpoint/2010/main" val="147857005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18124"/>
            <a:ext cx="7886700" cy="473073"/>
          </a:xfrm>
        </p:spPr>
        <p:txBody>
          <a:bodyPr>
            <a:noAutofit/>
          </a:bodyPr>
          <a:lstStyle/>
          <a:p>
            <a:r>
              <a:rPr lang="en-US" sz="3200" b="1" dirty="0"/>
              <a:t>Granularity of Sentiment</a:t>
            </a:r>
          </a:p>
        </p:txBody>
      </p:sp>
      <p:sp>
        <p:nvSpPr>
          <p:cNvPr id="3" name="Content Placeholder 2"/>
          <p:cNvSpPr>
            <a:spLocks noGrp="1"/>
          </p:cNvSpPr>
          <p:nvPr>
            <p:ph idx="1"/>
          </p:nvPr>
        </p:nvSpPr>
        <p:spPr>
          <a:xfrm>
            <a:off x="609600" y="990600"/>
            <a:ext cx="8153400" cy="5105400"/>
          </a:xfrm>
        </p:spPr>
        <p:txBody>
          <a:bodyPr>
            <a:normAutofit fontScale="92500" lnSpcReduction="20000"/>
          </a:bodyPr>
          <a:lstStyle/>
          <a:p>
            <a:pPr marL="0" indent="0">
              <a:lnSpc>
                <a:spcPct val="100000"/>
              </a:lnSpc>
              <a:spcAft>
                <a:spcPts val="600"/>
              </a:spcAft>
              <a:buNone/>
            </a:pPr>
            <a:r>
              <a:rPr lang="en-US" dirty="0"/>
              <a:t>Sentiment analysis starts with determining whether a text contains an opinion (sentiment). If it does contain sentiment, at what granularity level does the sentiment exist?</a:t>
            </a:r>
          </a:p>
          <a:p>
            <a:pPr>
              <a:lnSpc>
                <a:spcPct val="100000"/>
              </a:lnSpc>
              <a:spcAft>
                <a:spcPts val="600"/>
              </a:spcAft>
            </a:pPr>
            <a:r>
              <a:rPr lang="en-US" i="1" dirty="0"/>
              <a:t>Document level:</a:t>
            </a:r>
            <a:r>
              <a:rPr lang="en-US" dirty="0"/>
              <a:t> At this level, the task is to figure out whether the entire document can be classified as positive or negative</a:t>
            </a:r>
          </a:p>
          <a:p>
            <a:pPr lvl="1">
              <a:lnSpc>
                <a:spcPct val="100000"/>
              </a:lnSpc>
              <a:spcAft>
                <a:spcPts val="600"/>
              </a:spcAft>
            </a:pPr>
            <a:r>
              <a:rPr lang="en-US" dirty="0"/>
              <a:t>This is possible only if the document involves a single entity (such as the TV in the previous example).</a:t>
            </a:r>
          </a:p>
          <a:p>
            <a:pPr>
              <a:lnSpc>
                <a:spcPct val="100000"/>
              </a:lnSpc>
              <a:spcAft>
                <a:spcPts val="600"/>
              </a:spcAft>
            </a:pPr>
            <a:r>
              <a:rPr lang="en-US" i="1" dirty="0"/>
              <a:t>Sentence level:</a:t>
            </a:r>
            <a:r>
              <a:rPr lang="en-US" dirty="0"/>
              <a:t> At this level, the task is to classify each sentence in a document as a positive, negative, or mixed sentiment sentence.</a:t>
            </a:r>
          </a:p>
          <a:p>
            <a:pPr lvl="1">
              <a:lnSpc>
                <a:spcPct val="100000"/>
              </a:lnSpc>
              <a:spcAft>
                <a:spcPts val="600"/>
              </a:spcAft>
            </a:pPr>
            <a:r>
              <a:rPr lang="en-US" dirty="0"/>
              <a:t>In the previous example, the first sentence, expresses positive sentiment. The third statement, expresses negative sentiment</a:t>
            </a:r>
          </a:p>
        </p:txBody>
      </p:sp>
      <p:sp>
        <p:nvSpPr>
          <p:cNvPr id="4" name="Slide Number Placeholder 3"/>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36</a:t>
            </a:fld>
            <a:endParaRPr lang="en-US" sz="1050">
              <a:solidFill>
                <a:prstClr val="black">
                  <a:tint val="75000"/>
                </a:prstClr>
              </a:solidFill>
            </a:endParaRPr>
          </a:p>
        </p:txBody>
      </p:sp>
    </p:spTree>
    <p:extLst>
      <p:ext uri="{BB962C8B-B14F-4D97-AF65-F5344CB8AC3E}">
        <p14:creationId xmlns:p14="http://schemas.microsoft.com/office/powerpoint/2010/main" val="68215276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18124"/>
            <a:ext cx="7886700" cy="473073"/>
          </a:xfrm>
        </p:spPr>
        <p:txBody>
          <a:bodyPr>
            <a:noAutofit/>
          </a:bodyPr>
          <a:lstStyle/>
          <a:p>
            <a:r>
              <a:rPr lang="en-US" sz="3200" b="1" dirty="0"/>
              <a:t>Granularity of Sentiment</a:t>
            </a:r>
          </a:p>
        </p:txBody>
      </p:sp>
      <p:sp>
        <p:nvSpPr>
          <p:cNvPr id="3" name="Content Placeholder 2"/>
          <p:cNvSpPr>
            <a:spLocks noGrp="1"/>
          </p:cNvSpPr>
          <p:nvPr>
            <p:ph idx="1"/>
          </p:nvPr>
        </p:nvSpPr>
        <p:spPr>
          <a:xfrm>
            <a:off x="609600" y="1447800"/>
            <a:ext cx="7886700" cy="4648200"/>
          </a:xfrm>
        </p:spPr>
        <p:txBody>
          <a:bodyPr>
            <a:normAutofit/>
          </a:bodyPr>
          <a:lstStyle/>
          <a:p>
            <a:pPr marL="0" indent="0">
              <a:lnSpc>
                <a:spcPct val="100000"/>
              </a:lnSpc>
              <a:spcAft>
                <a:spcPts val="600"/>
              </a:spcAft>
              <a:buNone/>
            </a:pPr>
            <a:r>
              <a:rPr lang="en-US" dirty="0"/>
              <a:t>Sentiment granularity can also be looked at from the object side:</a:t>
            </a:r>
          </a:p>
          <a:p>
            <a:pPr>
              <a:lnSpc>
                <a:spcPct val="100000"/>
              </a:lnSpc>
              <a:spcAft>
                <a:spcPts val="600"/>
              </a:spcAft>
            </a:pPr>
            <a:r>
              <a:rPr lang="en-US" i="1" dirty="0"/>
              <a:t>Entity (or Object) and Attribute (or Aspect or Feature) level:</a:t>
            </a:r>
            <a:r>
              <a:rPr lang="en-US" dirty="0"/>
              <a:t> An entity is typically the target of the opinion. However, in many sentences, the sentiments reflect the reviewer's opinions about attributes (or aspects or features) of the entity</a:t>
            </a:r>
          </a:p>
          <a:p>
            <a:pPr lvl="1">
              <a:lnSpc>
                <a:spcPct val="100000"/>
              </a:lnSpc>
              <a:spcAft>
                <a:spcPts val="600"/>
              </a:spcAft>
            </a:pPr>
            <a:r>
              <a:rPr lang="en-US" dirty="0"/>
              <a:t>"Great size, great picture, easy interface", express positive sentiment for three specific attributes “size, picture, and interface” of the entity, the TV</a:t>
            </a:r>
          </a:p>
        </p:txBody>
      </p:sp>
      <p:sp>
        <p:nvSpPr>
          <p:cNvPr id="4" name="Slide Number Placeholder 3"/>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37</a:t>
            </a:fld>
            <a:endParaRPr lang="en-US" sz="1050">
              <a:solidFill>
                <a:prstClr val="black">
                  <a:tint val="75000"/>
                </a:prstClr>
              </a:solidFill>
            </a:endParaRPr>
          </a:p>
        </p:txBody>
      </p:sp>
    </p:spTree>
    <p:extLst>
      <p:ext uri="{BB962C8B-B14F-4D97-AF65-F5344CB8AC3E}">
        <p14:creationId xmlns:p14="http://schemas.microsoft.com/office/powerpoint/2010/main" val="408062904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28600"/>
            <a:ext cx="7886700" cy="473074"/>
          </a:xfrm>
        </p:spPr>
        <p:txBody>
          <a:bodyPr>
            <a:noAutofit/>
          </a:bodyPr>
          <a:lstStyle/>
          <a:p>
            <a:r>
              <a:rPr lang="en-US" sz="3200" b="1" dirty="0"/>
              <a:t>Challenges in Conducting Sentiment Analysis</a:t>
            </a:r>
            <a:endParaRPr lang="en-US" sz="3200" dirty="0"/>
          </a:p>
        </p:txBody>
      </p:sp>
      <p:sp>
        <p:nvSpPr>
          <p:cNvPr id="3" name="Content Placeholder 2"/>
          <p:cNvSpPr>
            <a:spLocks noGrp="1"/>
          </p:cNvSpPr>
          <p:nvPr>
            <p:ph idx="1"/>
          </p:nvPr>
        </p:nvSpPr>
        <p:spPr>
          <a:xfrm>
            <a:off x="571500" y="990600"/>
            <a:ext cx="7886700" cy="5181600"/>
          </a:xfrm>
        </p:spPr>
        <p:txBody>
          <a:bodyPr>
            <a:noAutofit/>
          </a:bodyPr>
          <a:lstStyle/>
          <a:p>
            <a:pPr marL="0" indent="0">
              <a:lnSpc>
                <a:spcPct val="100000"/>
              </a:lnSpc>
              <a:spcAft>
                <a:spcPts val="600"/>
              </a:spcAft>
              <a:buNone/>
            </a:pPr>
            <a:r>
              <a:rPr lang="en-US" sz="2000" dirty="0"/>
              <a:t>Sentiment analysis starts with text data. So it has all of the typical natural language processing (NLP) problems associated with text analytics, viz. </a:t>
            </a:r>
          </a:p>
          <a:p>
            <a:pPr lvl="1">
              <a:lnSpc>
                <a:spcPct val="100000"/>
              </a:lnSpc>
              <a:spcAft>
                <a:spcPts val="600"/>
              </a:spcAft>
            </a:pPr>
            <a:r>
              <a:rPr lang="en-US" dirty="0"/>
              <a:t>identifying part-of-speech tags, </a:t>
            </a:r>
          </a:p>
          <a:p>
            <a:pPr lvl="1">
              <a:lnSpc>
                <a:spcPct val="100000"/>
              </a:lnSpc>
              <a:spcAft>
                <a:spcPts val="600"/>
              </a:spcAft>
            </a:pPr>
            <a:r>
              <a:rPr lang="en-US" dirty="0"/>
              <a:t>disambiguating terms and lexicons, </a:t>
            </a:r>
          </a:p>
          <a:p>
            <a:pPr lvl="1">
              <a:lnSpc>
                <a:spcPct val="100000"/>
              </a:lnSpc>
              <a:spcAft>
                <a:spcPts val="600"/>
              </a:spcAft>
            </a:pPr>
            <a:r>
              <a:rPr lang="en-US" dirty="0"/>
              <a:t>correcting spelling errors, etc. </a:t>
            </a:r>
          </a:p>
          <a:p>
            <a:pPr marL="0" indent="0">
              <a:lnSpc>
                <a:spcPct val="100000"/>
              </a:lnSpc>
              <a:spcAft>
                <a:spcPts val="600"/>
              </a:spcAft>
              <a:buNone/>
            </a:pPr>
            <a:r>
              <a:rPr lang="en-US" sz="2000" dirty="0"/>
              <a:t>Sentiment analysis needs to correctly identifying opinion words that express positive or negative sentiments. </a:t>
            </a:r>
          </a:p>
          <a:p>
            <a:pPr lvl="1">
              <a:lnSpc>
                <a:spcPct val="100000"/>
              </a:lnSpc>
              <a:spcAft>
                <a:spcPts val="600"/>
              </a:spcAft>
            </a:pPr>
            <a:r>
              <a:rPr lang="en-US" dirty="0"/>
              <a:t>There are opinion words whose polarity is always the same, e.g. the word "beautiful," always expresses a positive sentiment. </a:t>
            </a:r>
          </a:p>
          <a:p>
            <a:pPr lvl="1">
              <a:lnSpc>
                <a:spcPct val="100000"/>
              </a:lnSpc>
              <a:spcAft>
                <a:spcPts val="600"/>
              </a:spcAft>
            </a:pPr>
            <a:r>
              <a:rPr lang="en-US" dirty="0"/>
              <a:t>But, there are also context-dependent lexicons in which the polarity of the word depends on the domain or context, e.g. the word "small" can be positive or negative depending on the context. The sentence, "The size seems </a:t>
            </a:r>
            <a:r>
              <a:rPr lang="en-US" i="1" dirty="0"/>
              <a:t>small</a:t>
            </a:r>
            <a:r>
              <a:rPr lang="en-US" dirty="0"/>
              <a:t>." can be positive for a USB flash drive with 1 TB capacity. But, the same sentence can be interpreted as negative if the context is an LED big-screen TV. </a:t>
            </a:r>
          </a:p>
        </p:txBody>
      </p:sp>
      <p:sp>
        <p:nvSpPr>
          <p:cNvPr id="4" name="Slide Number Placeholder 3"/>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38</a:t>
            </a:fld>
            <a:endParaRPr lang="en-US" sz="1050">
              <a:solidFill>
                <a:prstClr val="black">
                  <a:tint val="75000"/>
                </a:prstClr>
              </a:solidFill>
            </a:endParaRPr>
          </a:p>
        </p:txBody>
      </p:sp>
    </p:spTree>
    <p:extLst>
      <p:ext uri="{BB962C8B-B14F-4D97-AF65-F5344CB8AC3E}">
        <p14:creationId xmlns:p14="http://schemas.microsoft.com/office/powerpoint/2010/main" val="178056162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28600"/>
            <a:ext cx="7886700" cy="473074"/>
          </a:xfrm>
        </p:spPr>
        <p:txBody>
          <a:bodyPr>
            <a:noAutofit/>
          </a:bodyPr>
          <a:lstStyle/>
          <a:p>
            <a:r>
              <a:rPr lang="en-US" sz="3200" b="1" dirty="0"/>
              <a:t>Challenges in Conducting Sentiment Analysis</a:t>
            </a:r>
            <a:endParaRPr lang="en-US" sz="3200" dirty="0"/>
          </a:p>
        </p:txBody>
      </p:sp>
      <p:sp>
        <p:nvSpPr>
          <p:cNvPr id="3" name="Content Placeholder 2"/>
          <p:cNvSpPr>
            <a:spLocks noGrp="1"/>
          </p:cNvSpPr>
          <p:nvPr>
            <p:ph idx="1"/>
          </p:nvPr>
        </p:nvSpPr>
        <p:spPr>
          <a:xfrm>
            <a:off x="685800" y="1295400"/>
            <a:ext cx="7620000" cy="4876800"/>
          </a:xfrm>
        </p:spPr>
        <p:txBody>
          <a:bodyPr>
            <a:noAutofit/>
          </a:bodyPr>
          <a:lstStyle/>
          <a:p>
            <a:pPr marL="0" indent="0">
              <a:lnSpc>
                <a:spcPct val="100000"/>
              </a:lnSpc>
              <a:spcAft>
                <a:spcPts val="300"/>
              </a:spcAft>
              <a:buNone/>
            </a:pPr>
            <a:r>
              <a:rPr lang="en-US" sz="1800" dirty="0"/>
              <a:t>In addition to opinion words, there are idiom lexicons— e.g. "costs an arm and a leg" that embody sentiments. </a:t>
            </a:r>
          </a:p>
          <a:p>
            <a:pPr marL="0" indent="0">
              <a:lnSpc>
                <a:spcPct val="100000"/>
              </a:lnSpc>
              <a:spcAft>
                <a:spcPts val="300"/>
              </a:spcAft>
              <a:buNone/>
            </a:pPr>
            <a:r>
              <a:rPr lang="en-US" sz="1800" dirty="0"/>
              <a:t>In general, the difficulty with correctly identifying sentiments increases as you move from general to context-dependent to idiom lexicons in texts</a:t>
            </a:r>
          </a:p>
        </p:txBody>
      </p:sp>
      <p:sp>
        <p:nvSpPr>
          <p:cNvPr id="4" name="Slide Number Placeholder 3"/>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39</a:t>
            </a:fld>
            <a:endParaRPr lang="en-US" sz="1050">
              <a:solidFill>
                <a:prstClr val="black">
                  <a:tint val="75000"/>
                </a:prstClr>
              </a:solidFill>
            </a:endParaRPr>
          </a:p>
        </p:txBody>
      </p:sp>
    </p:spTree>
    <p:extLst>
      <p:ext uri="{BB962C8B-B14F-4D97-AF65-F5344CB8AC3E}">
        <p14:creationId xmlns:p14="http://schemas.microsoft.com/office/powerpoint/2010/main" val="19590620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2600"/>
            <a:ext cx="7886700" cy="396874"/>
          </a:xfrm>
        </p:spPr>
        <p:txBody>
          <a:bodyPr>
            <a:noAutofit/>
          </a:bodyPr>
          <a:lstStyle/>
          <a:p>
            <a:pPr algn="ctr"/>
            <a:r>
              <a:rPr lang="en-US" sz="3200" b="1" dirty="0"/>
              <a:t>Why study Fraud?</a:t>
            </a:r>
          </a:p>
        </p:txBody>
      </p:sp>
      <p:sp>
        <p:nvSpPr>
          <p:cNvPr id="3" name="Content Placeholder 2"/>
          <p:cNvSpPr>
            <a:spLocks noGrp="1"/>
          </p:cNvSpPr>
          <p:nvPr>
            <p:ph idx="1"/>
          </p:nvPr>
        </p:nvSpPr>
        <p:spPr>
          <a:xfrm>
            <a:off x="762000" y="1524000"/>
            <a:ext cx="7886700" cy="4351338"/>
          </a:xfrm>
        </p:spPr>
        <p:txBody>
          <a:bodyPr/>
          <a:lstStyle/>
          <a:p>
            <a:pPr>
              <a:lnSpc>
                <a:spcPct val="100000"/>
              </a:lnSpc>
              <a:spcAft>
                <a:spcPts val="600"/>
              </a:spcAft>
            </a:pPr>
            <a:r>
              <a:rPr lang="en-US" dirty="0"/>
              <a:t>Fraud can be defined as a criminal activity, involving false representations to gain an unjust advantage (</a:t>
            </a:r>
            <a:r>
              <a:rPr lang="en-US" i="1" dirty="0"/>
              <a:t>Concise Oxford Dictionary</a:t>
            </a:r>
            <a:r>
              <a:rPr lang="en-US" dirty="0"/>
              <a:t>)</a:t>
            </a:r>
          </a:p>
          <a:p>
            <a:pPr>
              <a:lnSpc>
                <a:spcPct val="100000"/>
              </a:lnSpc>
              <a:spcAft>
                <a:spcPts val="600"/>
              </a:spcAft>
            </a:pPr>
            <a:r>
              <a:rPr lang="en-US" dirty="0"/>
              <a:t>The Association of Certified Fraud Examiners estimates that U.S. organizations lose about 7% of their revenues to fraud. If this were to hold true for all organizations contributing to the Gross Domestic Product of about $14 trillion for 2007, fraud losses could be as high as $1 trillion</a:t>
            </a:r>
          </a:p>
        </p:txBody>
      </p:sp>
      <p:sp>
        <p:nvSpPr>
          <p:cNvPr id="4" name="Slide Number Placeholder 3">
            <a:extLst>
              <a:ext uri="{FF2B5EF4-FFF2-40B4-BE49-F238E27FC236}">
                <a16:creationId xmlns:a16="http://schemas.microsoft.com/office/drawing/2014/main" id="{10EF4564-36CD-4406-8D21-C2E1A35555B2}"/>
              </a:ext>
            </a:extLst>
          </p:cNvPr>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4</a:t>
            </a:fld>
            <a:endParaRPr lang="en-US" sz="1050">
              <a:solidFill>
                <a:prstClr val="black">
                  <a:tint val="75000"/>
                </a:prstClr>
              </a:solidFill>
            </a:endParaRPr>
          </a:p>
        </p:txBody>
      </p:sp>
    </p:spTree>
    <p:extLst>
      <p:ext uri="{BB962C8B-B14F-4D97-AF65-F5344CB8AC3E}">
        <p14:creationId xmlns:p14="http://schemas.microsoft.com/office/powerpoint/2010/main" val="248517150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115300" cy="5105400"/>
          </a:xfrm>
        </p:spPr>
        <p:txBody>
          <a:bodyPr>
            <a:noAutofit/>
          </a:bodyPr>
          <a:lstStyle/>
          <a:p>
            <a:pPr marL="0" indent="0">
              <a:lnSpc>
                <a:spcPct val="100000"/>
              </a:lnSpc>
              <a:buNone/>
            </a:pPr>
            <a:r>
              <a:rPr lang="en-US" sz="2400" dirty="0"/>
              <a:t>Further challenges in conducting sentiment analysis come from the nature of the text. </a:t>
            </a:r>
          </a:p>
          <a:p>
            <a:pPr lvl="1">
              <a:lnSpc>
                <a:spcPct val="100000"/>
              </a:lnSpc>
              <a:spcAft>
                <a:spcPts val="1200"/>
              </a:spcAft>
            </a:pPr>
            <a:r>
              <a:rPr lang="en-US" sz="2000" dirty="0"/>
              <a:t>For example, tweets are short, and they are typically focused on one topic only. In that sense, they are easier to analyze. But, tweets often contain a lot of special meaning characters, such as RT (retweets), hashtags (#), emoticons (such as smiley faces), that need to be handled carefully. </a:t>
            </a:r>
          </a:p>
          <a:p>
            <a:pPr lvl="1">
              <a:lnSpc>
                <a:spcPct val="100000"/>
              </a:lnSpc>
              <a:spcAft>
                <a:spcPts val="1200"/>
              </a:spcAft>
            </a:pPr>
            <a:r>
              <a:rPr lang="en-US" sz="2000" dirty="0"/>
              <a:t>Customer reviews are typically on one entity or object. Therefore, there is less ambiguity in the entity detection task when analyzing reviews. </a:t>
            </a:r>
          </a:p>
          <a:p>
            <a:pPr lvl="1">
              <a:lnSpc>
                <a:spcPct val="100000"/>
              </a:lnSpc>
              <a:spcAft>
                <a:spcPts val="1200"/>
              </a:spcAft>
            </a:pPr>
            <a:r>
              <a:rPr lang="en-US" sz="2000" dirty="0"/>
              <a:t>Analysis of discussions, free-flow comments, and blog postings is often the hardest because they typically cover multiple entities, make comparisons instead of expressing direct opinions, use a lot of sarcasm, etc.</a:t>
            </a:r>
          </a:p>
        </p:txBody>
      </p:sp>
      <p:sp>
        <p:nvSpPr>
          <p:cNvPr id="5" name="Title 1"/>
          <p:cNvSpPr>
            <a:spLocks noGrp="1"/>
          </p:cNvSpPr>
          <p:nvPr>
            <p:ph type="title"/>
          </p:nvPr>
        </p:nvSpPr>
        <p:spPr>
          <a:xfrm>
            <a:off x="762000" y="304800"/>
            <a:ext cx="7886700" cy="473074"/>
          </a:xfrm>
        </p:spPr>
        <p:txBody>
          <a:bodyPr>
            <a:noAutofit/>
          </a:bodyPr>
          <a:lstStyle/>
          <a:p>
            <a:r>
              <a:rPr lang="en-US" sz="3200" b="1" dirty="0"/>
              <a:t>Challenges in Conducting Sentiment Analysis</a:t>
            </a:r>
            <a:endParaRPr lang="en-US" sz="3200" dirty="0"/>
          </a:p>
        </p:txBody>
      </p:sp>
      <p:sp>
        <p:nvSpPr>
          <p:cNvPr id="2" name="Slide Number Placeholder 1"/>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40</a:t>
            </a:fld>
            <a:endParaRPr lang="en-US" sz="1050">
              <a:solidFill>
                <a:prstClr val="black">
                  <a:tint val="75000"/>
                </a:prstClr>
              </a:solidFill>
            </a:endParaRPr>
          </a:p>
        </p:txBody>
      </p:sp>
    </p:spTree>
    <p:extLst>
      <p:ext uri="{BB962C8B-B14F-4D97-AF65-F5344CB8AC3E}">
        <p14:creationId xmlns:p14="http://schemas.microsoft.com/office/powerpoint/2010/main" val="166657528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304800"/>
            <a:ext cx="8915400" cy="396874"/>
          </a:xfrm>
        </p:spPr>
        <p:txBody>
          <a:bodyPr>
            <a:noAutofit/>
          </a:bodyPr>
          <a:lstStyle/>
          <a:p>
            <a:r>
              <a:rPr lang="en-US" sz="3200" b="1" dirty="0"/>
              <a:t>Unsupervised versus Supervised Sentiment Analysis</a:t>
            </a:r>
            <a:endParaRPr lang="en-US" sz="3200" dirty="0"/>
          </a:p>
        </p:txBody>
      </p:sp>
      <p:sp>
        <p:nvSpPr>
          <p:cNvPr id="3" name="Content Placeholder 2"/>
          <p:cNvSpPr>
            <a:spLocks noGrp="1"/>
          </p:cNvSpPr>
          <p:nvPr>
            <p:ph idx="1"/>
          </p:nvPr>
        </p:nvSpPr>
        <p:spPr>
          <a:xfrm>
            <a:off x="152400" y="1066800"/>
            <a:ext cx="8839200" cy="5181600"/>
          </a:xfrm>
        </p:spPr>
        <p:txBody>
          <a:bodyPr>
            <a:normAutofit fontScale="77500" lnSpcReduction="20000"/>
          </a:bodyPr>
          <a:lstStyle/>
          <a:p>
            <a:pPr>
              <a:lnSpc>
                <a:spcPct val="100000"/>
              </a:lnSpc>
            </a:pPr>
            <a:r>
              <a:rPr lang="en-US" dirty="0"/>
              <a:t>The sentiment analysis can be formulated as a supervised or an unsupervised mining problem, depending on whether there are known examples of documents belonging to positive or negative sentiments. </a:t>
            </a:r>
          </a:p>
          <a:p>
            <a:pPr>
              <a:lnSpc>
                <a:spcPct val="100000"/>
              </a:lnSpc>
            </a:pPr>
            <a:r>
              <a:rPr lang="en-US" dirty="0"/>
              <a:t>Unsupervised sentiment analysis involves the application of a sentiment lexicon of opinion-related positive or negative terms to evaluate text in the document.</a:t>
            </a:r>
          </a:p>
          <a:p>
            <a:pPr>
              <a:lnSpc>
                <a:spcPct val="100000"/>
              </a:lnSpc>
            </a:pPr>
            <a:r>
              <a:rPr lang="en-US" dirty="0"/>
              <a:t>Supervised approach involves machine-learning algorithms (such as support vector machines (SVMs) and neural networks) to textual feature representations to derive the relationships between features of the text segment and the opinions expressed in the document. </a:t>
            </a:r>
          </a:p>
          <a:p>
            <a:pPr lvl="1">
              <a:lnSpc>
                <a:spcPct val="100000"/>
              </a:lnSpc>
            </a:pPr>
            <a:r>
              <a:rPr lang="en-US" dirty="0"/>
              <a:t>In many situations, known class examples are created by experts who read the documents or use rules, e.g. if a text review's numeric rating is four or more stars, then the review is positive. </a:t>
            </a:r>
          </a:p>
          <a:p>
            <a:pPr lvl="1">
              <a:lnSpc>
                <a:spcPct val="100000"/>
              </a:lnSpc>
            </a:pPr>
            <a:r>
              <a:rPr lang="en-US" dirty="0"/>
              <a:t>If no known class examples are possible, then analysts have to use an unsupervised classification of sentiments. </a:t>
            </a:r>
          </a:p>
          <a:p>
            <a:pPr>
              <a:lnSpc>
                <a:spcPct val="100000"/>
              </a:lnSpc>
            </a:pPr>
            <a:endParaRPr lang="en-US" dirty="0"/>
          </a:p>
        </p:txBody>
      </p:sp>
      <p:sp>
        <p:nvSpPr>
          <p:cNvPr id="4" name="Slide Number Placeholder 3"/>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41</a:t>
            </a:fld>
            <a:endParaRPr lang="en-US" sz="1050">
              <a:solidFill>
                <a:prstClr val="black">
                  <a:tint val="75000"/>
                </a:prstClr>
              </a:solidFill>
            </a:endParaRPr>
          </a:p>
        </p:txBody>
      </p:sp>
    </p:spTree>
    <p:extLst>
      <p:ext uri="{BB962C8B-B14F-4D97-AF65-F5344CB8AC3E}">
        <p14:creationId xmlns:p14="http://schemas.microsoft.com/office/powerpoint/2010/main" val="129868225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077200" cy="5333999"/>
          </a:xfrm>
        </p:spPr>
        <p:txBody>
          <a:bodyPr>
            <a:normAutofit/>
          </a:bodyPr>
          <a:lstStyle/>
          <a:p>
            <a:pPr marL="0" indent="0">
              <a:lnSpc>
                <a:spcPct val="110000"/>
              </a:lnSpc>
              <a:buNone/>
            </a:pPr>
            <a:r>
              <a:rPr lang="en-US" sz="2400" dirty="0"/>
              <a:t>Supervised classification is typically performed at the document level. </a:t>
            </a:r>
          </a:p>
          <a:p>
            <a:pPr>
              <a:lnSpc>
                <a:spcPct val="110000"/>
              </a:lnSpc>
              <a:spcBef>
                <a:spcPts val="1200"/>
              </a:spcBef>
            </a:pPr>
            <a:r>
              <a:rPr lang="en-US" sz="2000" dirty="0"/>
              <a:t>If enough labeled examples are available, commonly used classification models can be trained, validated, and tested to check their performances. </a:t>
            </a:r>
          </a:p>
          <a:p>
            <a:pPr>
              <a:lnSpc>
                <a:spcPct val="110000"/>
              </a:lnSpc>
              <a:spcBef>
                <a:spcPts val="1200"/>
              </a:spcBef>
            </a:pPr>
            <a:r>
              <a:rPr lang="en-US" sz="2000" dirty="0"/>
              <a:t>A good candidate is product review data, which typically has a text review and an overall numeric rating on a scale of one to five stars. Often, a review rating of four to five stars is considered a positive rating, and a review rating of one to two stars is considered a negative rating. </a:t>
            </a:r>
          </a:p>
          <a:p>
            <a:pPr>
              <a:lnSpc>
                <a:spcPct val="110000"/>
              </a:lnSpc>
              <a:spcBef>
                <a:spcPts val="1200"/>
              </a:spcBef>
            </a:pPr>
            <a:r>
              <a:rPr lang="en-US" sz="2000" dirty="0"/>
              <a:t>The main challenge for modelers is to select the inputs from text features such as terms and their frequencies (often weighted or normalized), part-of-speech tags, opinion lexicons (general, context-specific, and idiom), syntactic dependency (from parsing trees), and the handling of negation words (such as "not").</a:t>
            </a:r>
          </a:p>
          <a:p>
            <a:pPr marL="0" indent="0">
              <a:lnSpc>
                <a:spcPct val="110000"/>
              </a:lnSpc>
              <a:buNone/>
            </a:pPr>
            <a:endParaRPr lang="en-US" sz="2000" dirty="0"/>
          </a:p>
        </p:txBody>
      </p:sp>
      <p:sp>
        <p:nvSpPr>
          <p:cNvPr id="5" name="Title 1"/>
          <p:cNvSpPr>
            <a:spLocks noGrp="1"/>
          </p:cNvSpPr>
          <p:nvPr>
            <p:ph type="title"/>
          </p:nvPr>
        </p:nvSpPr>
        <p:spPr>
          <a:xfrm>
            <a:off x="223520" y="304800"/>
            <a:ext cx="8915400" cy="396874"/>
          </a:xfrm>
        </p:spPr>
        <p:txBody>
          <a:bodyPr>
            <a:noAutofit/>
          </a:bodyPr>
          <a:lstStyle/>
          <a:p>
            <a:r>
              <a:rPr lang="en-US" sz="3200" b="1" dirty="0"/>
              <a:t>Supervised Sentiment Analysis</a:t>
            </a:r>
            <a:endParaRPr lang="en-US" sz="3200" dirty="0"/>
          </a:p>
        </p:txBody>
      </p:sp>
      <p:sp>
        <p:nvSpPr>
          <p:cNvPr id="2" name="Slide Number Placeholder 1"/>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42</a:t>
            </a:fld>
            <a:endParaRPr lang="en-US" sz="1050">
              <a:solidFill>
                <a:prstClr val="black">
                  <a:tint val="75000"/>
                </a:prstClr>
              </a:solidFill>
            </a:endParaRPr>
          </a:p>
        </p:txBody>
      </p:sp>
    </p:spTree>
    <p:extLst>
      <p:ext uri="{BB962C8B-B14F-4D97-AF65-F5344CB8AC3E}">
        <p14:creationId xmlns:p14="http://schemas.microsoft.com/office/powerpoint/2010/main" val="206899904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90600"/>
            <a:ext cx="8001000" cy="5257800"/>
          </a:xfrm>
        </p:spPr>
        <p:txBody>
          <a:bodyPr>
            <a:normAutofit fontScale="70000" lnSpcReduction="20000"/>
          </a:bodyPr>
          <a:lstStyle/>
          <a:p>
            <a:pPr marL="0" indent="0">
              <a:lnSpc>
                <a:spcPct val="110000"/>
              </a:lnSpc>
              <a:buNone/>
            </a:pPr>
            <a:r>
              <a:rPr lang="en-US" dirty="0"/>
              <a:t>Unsupervised method is typically applied at the sentence level. There are two types of unsupervised methods: lexicon-based and syntactic-pattern based. </a:t>
            </a:r>
          </a:p>
          <a:p>
            <a:pPr>
              <a:lnSpc>
                <a:spcPct val="110000"/>
              </a:lnSpc>
            </a:pPr>
            <a:r>
              <a:rPr lang="en-US" dirty="0"/>
              <a:t>The lexicon-based approach can be used for sentence- and aspect-level sentiment classification. The relationships between opinion words and attributes are identified via dependency relationships obtained through parsing. For example, in the sentence, "The picture quality is outstanding," the opinion word "outstanding" and the attribute "picture quality" share the same dependency relationship with the verb "is." </a:t>
            </a:r>
          </a:p>
          <a:p>
            <a:pPr lvl="1">
              <a:lnSpc>
                <a:spcPct val="110000"/>
              </a:lnSpc>
            </a:pPr>
            <a:r>
              <a:rPr lang="en-US" dirty="0"/>
              <a:t>If a clear dependency is not observed between an opinion word and an attribute, then how close an opinion word is to an attribute in a sentence can be used to judge the polarity of the attribute. </a:t>
            </a:r>
          </a:p>
          <a:p>
            <a:pPr lvl="1">
              <a:lnSpc>
                <a:spcPct val="110000"/>
              </a:lnSpc>
            </a:pPr>
            <a:r>
              <a:rPr lang="en-US" dirty="0"/>
              <a:t>This process can get very complex, depending on how long the sentence is, how many attributes are being mentioned in the same sentence, whether both positive and negative polarity words are used in the same sentence, whether negation is used, and so on. </a:t>
            </a:r>
          </a:p>
          <a:p>
            <a:pPr lvl="1">
              <a:lnSpc>
                <a:spcPct val="110000"/>
              </a:lnSpc>
            </a:pPr>
            <a:r>
              <a:rPr lang="en-US" dirty="0"/>
              <a:t>Once sentiment values are computed for each word-attribute combination, they are typically combined using appropriate normalization or weights to come up with an overall sentiment score. </a:t>
            </a:r>
          </a:p>
        </p:txBody>
      </p:sp>
      <p:sp>
        <p:nvSpPr>
          <p:cNvPr id="5" name="Title 1"/>
          <p:cNvSpPr>
            <a:spLocks noGrp="1"/>
          </p:cNvSpPr>
          <p:nvPr>
            <p:ph type="title"/>
          </p:nvPr>
        </p:nvSpPr>
        <p:spPr>
          <a:xfrm>
            <a:off x="342900" y="228600"/>
            <a:ext cx="8458200" cy="304800"/>
          </a:xfrm>
        </p:spPr>
        <p:txBody>
          <a:bodyPr>
            <a:noAutofit/>
          </a:bodyPr>
          <a:lstStyle/>
          <a:p>
            <a:r>
              <a:rPr lang="en-US" sz="3200" b="1" dirty="0"/>
              <a:t>Unsupervised Sentiment Analysis</a:t>
            </a:r>
            <a:endParaRPr lang="en-US" sz="3200" dirty="0"/>
          </a:p>
        </p:txBody>
      </p:sp>
      <p:sp>
        <p:nvSpPr>
          <p:cNvPr id="2" name="Slide Number Placeholder 1"/>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43</a:t>
            </a:fld>
            <a:endParaRPr lang="en-US" sz="1050">
              <a:solidFill>
                <a:prstClr val="black">
                  <a:tint val="75000"/>
                </a:prstClr>
              </a:solidFill>
            </a:endParaRPr>
          </a:p>
        </p:txBody>
      </p:sp>
    </p:spTree>
    <p:extLst>
      <p:ext uri="{BB962C8B-B14F-4D97-AF65-F5344CB8AC3E}">
        <p14:creationId xmlns:p14="http://schemas.microsoft.com/office/powerpoint/2010/main" val="160377284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524000"/>
            <a:ext cx="7924800" cy="4724400"/>
          </a:xfrm>
        </p:spPr>
        <p:txBody>
          <a:bodyPr>
            <a:normAutofit lnSpcReduction="10000"/>
          </a:bodyPr>
          <a:lstStyle/>
          <a:p>
            <a:pPr>
              <a:lnSpc>
                <a:spcPct val="110000"/>
              </a:lnSpc>
              <a:spcAft>
                <a:spcPts val="600"/>
              </a:spcAft>
            </a:pPr>
            <a:r>
              <a:rPr lang="en-US" dirty="0"/>
              <a:t>Syntactic pattern-based approach involves defining part-of-speech tags and the keywords AND, NOR, OR, NOT, BUT, etc. </a:t>
            </a:r>
          </a:p>
          <a:p>
            <a:pPr>
              <a:lnSpc>
                <a:spcPct val="110000"/>
              </a:lnSpc>
              <a:spcAft>
                <a:spcPts val="600"/>
              </a:spcAft>
            </a:pPr>
            <a:r>
              <a:rPr lang="en-US" dirty="0"/>
              <a:t>Primarily useful in contextual analysis when performing phrase -level analysis, this method can be used to develop a variety of rules for better accuracy. </a:t>
            </a:r>
          </a:p>
          <a:p>
            <a:pPr lvl="1">
              <a:lnSpc>
                <a:spcPct val="110000"/>
              </a:lnSpc>
              <a:spcAft>
                <a:spcPts val="600"/>
              </a:spcAft>
            </a:pPr>
            <a:r>
              <a:rPr lang="en-US" dirty="0"/>
              <a:t>For example, a simple pattern such as &lt;subject&gt; &lt;NOT&gt; &lt;verb&gt; can be used to extract negative phrases like, </a:t>
            </a:r>
            <a:r>
              <a:rPr lang="en-US" i="1" dirty="0"/>
              <a:t>"This &lt;feature&gt; does &lt;not&gt; &lt; work&gt; as advertised."</a:t>
            </a:r>
            <a:endParaRPr lang="en-US" dirty="0"/>
          </a:p>
        </p:txBody>
      </p:sp>
      <p:sp>
        <p:nvSpPr>
          <p:cNvPr id="5" name="Title 1"/>
          <p:cNvSpPr>
            <a:spLocks noGrp="1"/>
          </p:cNvSpPr>
          <p:nvPr>
            <p:ph type="title"/>
          </p:nvPr>
        </p:nvSpPr>
        <p:spPr>
          <a:xfrm>
            <a:off x="342900" y="228600"/>
            <a:ext cx="8458200" cy="685800"/>
          </a:xfrm>
        </p:spPr>
        <p:txBody>
          <a:bodyPr>
            <a:noAutofit/>
          </a:bodyPr>
          <a:lstStyle/>
          <a:p>
            <a:r>
              <a:rPr lang="en-US" sz="3200" b="1" dirty="0"/>
              <a:t>Unsupervised Sentiment Analysis</a:t>
            </a:r>
            <a:br>
              <a:rPr lang="en-US" sz="3200" b="1" dirty="0"/>
            </a:br>
            <a:r>
              <a:rPr lang="en-US" sz="2000" b="0" dirty="0"/>
              <a:t>(Based on syntactic patterns)</a:t>
            </a:r>
            <a:endParaRPr lang="en-US" sz="3200" b="0" dirty="0"/>
          </a:p>
        </p:txBody>
      </p:sp>
      <p:sp>
        <p:nvSpPr>
          <p:cNvPr id="2" name="Slide Number Placeholder 1"/>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44</a:t>
            </a:fld>
            <a:endParaRPr lang="en-US" sz="1050">
              <a:solidFill>
                <a:prstClr val="black">
                  <a:tint val="75000"/>
                </a:prstClr>
              </a:solidFill>
            </a:endParaRPr>
          </a:p>
        </p:txBody>
      </p:sp>
    </p:spTree>
    <p:extLst>
      <p:ext uri="{BB962C8B-B14F-4D97-AF65-F5344CB8AC3E}">
        <p14:creationId xmlns:p14="http://schemas.microsoft.com/office/powerpoint/2010/main" val="171773122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nvPr>
        </p:nvGraphicFramePr>
        <p:xfrm>
          <a:off x="838200" y="2438400"/>
          <a:ext cx="7620000" cy="1641876"/>
        </p:xfrm>
        <a:graphic>
          <a:graphicData uri="http://schemas.openxmlformats.org/drawingml/2006/table">
            <a:tbl>
              <a:tblPr>
                <a:tableStyleId>{5C22544A-7EE6-4342-B048-85BDC9FD1C3A}</a:tableStyleId>
              </a:tblPr>
              <a:tblGrid>
                <a:gridCol w="469651">
                  <a:extLst>
                    <a:ext uri="{9D8B030D-6E8A-4147-A177-3AD203B41FA5}">
                      <a16:colId xmlns:a16="http://schemas.microsoft.com/office/drawing/2014/main" val="20000"/>
                    </a:ext>
                  </a:extLst>
                </a:gridCol>
                <a:gridCol w="7150349">
                  <a:extLst>
                    <a:ext uri="{9D8B030D-6E8A-4147-A177-3AD203B41FA5}">
                      <a16:colId xmlns:a16="http://schemas.microsoft.com/office/drawing/2014/main" val="20001"/>
                    </a:ext>
                  </a:extLst>
                </a:gridCol>
              </a:tblGrid>
              <a:tr h="199311">
                <a:tc>
                  <a:txBody>
                    <a:bodyPr/>
                    <a:lstStyle/>
                    <a:p>
                      <a:pPr marL="0" marR="0">
                        <a:spcBef>
                          <a:spcPts val="0"/>
                        </a:spcBef>
                        <a:spcAft>
                          <a:spcPts val="0"/>
                        </a:spcAft>
                      </a:pPr>
                      <a:endParaRPr lang="en-US" sz="2000" kern="50" dirty="0">
                        <a:effectLst/>
                        <a:latin typeface="Times New Roman" panose="02020603050405020304" pitchFamily="18" charset="0"/>
                        <a:ea typeface="WenQuanYi Micro Hei"/>
                        <a:cs typeface="Lohit Hindi"/>
                      </a:endParaRPr>
                    </a:p>
                  </a:txBody>
                  <a:tcPr marL="19646" marR="19646" marT="19646" marB="19646"/>
                </a:tc>
                <a:tc>
                  <a:txBody>
                    <a:bodyPr/>
                    <a:lstStyle/>
                    <a:p>
                      <a:pPr marL="0" marR="0" algn="ctr">
                        <a:spcBef>
                          <a:spcPts val="0"/>
                        </a:spcBef>
                        <a:spcAft>
                          <a:spcPts val="0"/>
                        </a:spcAft>
                      </a:pPr>
                      <a:r>
                        <a:rPr lang="en-IN" sz="2000" kern="50" dirty="0">
                          <a:effectLst/>
                        </a:rPr>
                        <a:t>Author(s), Title, Edition, Publishing House</a:t>
                      </a:r>
                      <a:endParaRPr lang="en-US" sz="2000" kern="50" dirty="0">
                        <a:effectLst/>
                        <a:latin typeface="Times New Roman" panose="02020603050405020304" pitchFamily="18" charset="0"/>
                        <a:ea typeface="WenQuanYi Micro Hei"/>
                        <a:cs typeface="Lohit Hindi"/>
                      </a:endParaRPr>
                    </a:p>
                  </a:txBody>
                  <a:tcPr marL="19646" marR="19646" marT="19646" marB="19646"/>
                </a:tc>
                <a:extLst>
                  <a:ext uri="{0D108BD9-81ED-4DB2-BD59-A6C34878D82A}">
                    <a16:rowId xmlns:a16="http://schemas.microsoft.com/office/drawing/2014/main" val="10000"/>
                  </a:ext>
                </a:extLst>
              </a:tr>
              <a:tr h="290751">
                <a:tc>
                  <a:txBody>
                    <a:bodyPr/>
                    <a:lstStyle/>
                    <a:p>
                      <a:pPr marL="0" marR="0">
                        <a:spcBef>
                          <a:spcPts val="0"/>
                        </a:spcBef>
                        <a:spcAft>
                          <a:spcPts val="0"/>
                        </a:spcAft>
                      </a:pPr>
                      <a:endParaRPr lang="en-US" sz="2000" kern="50" dirty="0">
                        <a:effectLst/>
                        <a:latin typeface="Times New Roman" panose="02020603050405020304" pitchFamily="18" charset="0"/>
                        <a:ea typeface="WenQuanYi Micro Hei"/>
                        <a:cs typeface="Lohit Hindi"/>
                      </a:endParaRPr>
                    </a:p>
                  </a:txBody>
                  <a:tcPr marL="19646" marR="19646" marT="19646" marB="19646"/>
                </a:tc>
                <a:tc>
                  <a:txBody>
                    <a:bodyPr/>
                    <a:lstStyle/>
                    <a:p>
                      <a:pPr marL="457200" marR="0" algn="just" defTabSz="914400" rtl="0" eaLnBrk="1" latinLnBrk="0" hangingPunct="1">
                        <a:spcBef>
                          <a:spcPts val="0"/>
                        </a:spcBef>
                        <a:spcAft>
                          <a:spcPts val="0"/>
                        </a:spcAft>
                      </a:pPr>
                      <a:r>
                        <a:rPr lang="en-US" sz="1600" kern="50" dirty="0">
                          <a:solidFill>
                            <a:schemeClr val="dk1"/>
                          </a:solidFill>
                          <a:effectLst/>
                          <a:latin typeface="+mn-lt"/>
                          <a:ea typeface="+mn-ea"/>
                          <a:cs typeface="+mn-cs"/>
                        </a:rPr>
                        <a:t>Tutorial BB - Mining Twitter for Airline Consumer Sentiment </a:t>
                      </a:r>
                    </a:p>
                    <a:p>
                      <a:pPr marL="457200" marR="0" algn="just" defTabSz="914400" rtl="0" eaLnBrk="1" latinLnBrk="0" hangingPunct="1">
                        <a:spcBef>
                          <a:spcPts val="0"/>
                        </a:spcBef>
                        <a:spcAft>
                          <a:spcPts val="0"/>
                        </a:spcAft>
                      </a:pPr>
                      <a:r>
                        <a:rPr lang="en-US" sz="1600" kern="50" dirty="0">
                          <a:solidFill>
                            <a:schemeClr val="dk1"/>
                          </a:solidFill>
                          <a:effectLst/>
                          <a:latin typeface="+mn-lt"/>
                          <a:ea typeface="+mn-ea"/>
                          <a:cs typeface="+mn-cs"/>
                        </a:rPr>
                        <a:t>Practical Text Mining and Statistical Analysis for Non-structured Text Data Applications by  Gary Miner et al. Academic Press © 2012</a:t>
                      </a:r>
                    </a:p>
                  </a:txBody>
                  <a:tcPr marL="19646" marR="19646" marT="19646" marB="19646"/>
                </a:tc>
                <a:extLst>
                  <a:ext uri="{0D108BD9-81ED-4DB2-BD59-A6C34878D82A}">
                    <a16:rowId xmlns:a16="http://schemas.microsoft.com/office/drawing/2014/main" val="10001"/>
                  </a:ext>
                </a:extLst>
              </a:tr>
              <a:tr h="290751">
                <a:tc>
                  <a:txBody>
                    <a:bodyPr/>
                    <a:lstStyle/>
                    <a:p>
                      <a:pPr marL="0" marR="0">
                        <a:spcBef>
                          <a:spcPts val="0"/>
                        </a:spcBef>
                        <a:spcAft>
                          <a:spcPts val="0"/>
                        </a:spcAft>
                      </a:pPr>
                      <a:endParaRPr lang="en-US" sz="2000" kern="50" dirty="0">
                        <a:effectLst/>
                        <a:latin typeface="Times New Roman" panose="02020603050405020304" pitchFamily="18" charset="0"/>
                        <a:ea typeface="WenQuanYi Micro Hei"/>
                        <a:cs typeface="Lohit Hindi"/>
                      </a:endParaRPr>
                    </a:p>
                  </a:txBody>
                  <a:tcPr marL="19646" marR="19646" marT="19646" marB="19646"/>
                </a:tc>
                <a:tc>
                  <a:txBody>
                    <a:bodyPr/>
                    <a:lstStyle/>
                    <a:p>
                      <a:pPr marL="457200" marR="0" algn="just" defTabSz="914400" rtl="0" eaLnBrk="1" latinLnBrk="0" hangingPunct="1">
                        <a:spcBef>
                          <a:spcPts val="0"/>
                        </a:spcBef>
                        <a:spcAft>
                          <a:spcPts val="0"/>
                        </a:spcAft>
                      </a:pPr>
                      <a:r>
                        <a:rPr lang="en-US" sz="1600" kern="50" dirty="0">
                          <a:solidFill>
                            <a:schemeClr val="dk1"/>
                          </a:solidFill>
                          <a:effectLst/>
                          <a:latin typeface="+mn-lt"/>
                          <a:ea typeface="+mn-ea"/>
                          <a:cs typeface="+mn-cs"/>
                        </a:rPr>
                        <a:t>Text Mining and Analysis: Practical Methods, Examples, and Case Studies Using SAS  </a:t>
                      </a:r>
                      <a:r>
                        <a:rPr lang="en-US" sz="1600" kern="50" dirty="0" err="1">
                          <a:solidFill>
                            <a:schemeClr val="dk1"/>
                          </a:solidFill>
                          <a:effectLst/>
                          <a:latin typeface="+mn-lt"/>
                          <a:ea typeface="+mn-ea"/>
                          <a:cs typeface="+mn-cs"/>
                        </a:rPr>
                        <a:t>SAS</a:t>
                      </a:r>
                      <a:r>
                        <a:rPr lang="en-US" sz="1600" kern="50" dirty="0">
                          <a:solidFill>
                            <a:schemeClr val="dk1"/>
                          </a:solidFill>
                          <a:effectLst/>
                          <a:latin typeface="+mn-lt"/>
                          <a:ea typeface="+mn-ea"/>
                          <a:cs typeface="+mn-cs"/>
                        </a:rPr>
                        <a:t> Institute © 201</a:t>
                      </a:r>
                    </a:p>
                  </a:txBody>
                  <a:tcPr marL="19646" marR="19646" marT="19646" marB="19646"/>
                </a:tc>
                <a:extLst>
                  <a:ext uri="{0D108BD9-81ED-4DB2-BD59-A6C34878D82A}">
                    <a16:rowId xmlns:a16="http://schemas.microsoft.com/office/drawing/2014/main" val="10002"/>
                  </a:ext>
                </a:extLst>
              </a:tr>
            </a:tbl>
          </a:graphicData>
        </a:graphic>
      </p:graphicFrame>
      <p:sp>
        <p:nvSpPr>
          <p:cNvPr id="5" name="Rectangle 1"/>
          <p:cNvSpPr txBox="1">
            <a:spLocks noChangeArrowheads="1"/>
          </p:cNvSpPr>
          <p:nvPr/>
        </p:nvSpPr>
        <p:spPr bwMode="auto">
          <a:xfrm>
            <a:off x="1447800" y="1676400"/>
            <a:ext cx="2062103" cy="5443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51435" tIns="25718" rIns="51435" bIns="25718" numCol="1" rtlCol="0"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0" hangingPunct="0">
              <a:lnSpc>
                <a:spcPct val="100000"/>
              </a:lnSpc>
              <a:spcBef>
                <a:spcPct val="0"/>
              </a:spcBef>
              <a:buFont typeface="Arial" panose="020B0604020202020204" pitchFamily="34" charset="0"/>
              <a:buNone/>
            </a:pPr>
            <a:r>
              <a:rPr lang="en-US" altLang="zh-CN" sz="1600" b="1" dirty="0">
                <a:solidFill>
                  <a:prstClr val="black"/>
                </a:solidFill>
                <a:latin typeface="Times New Roman" panose="02020603050405020304" pitchFamily="18" charset="0"/>
                <a:ea typeface="WenQuanYi Micro Hei"/>
                <a:cs typeface="Times New Roman" panose="02020603050405020304" pitchFamily="18" charset="0"/>
              </a:rPr>
              <a:t>Prescribed Text Books</a:t>
            </a:r>
            <a:endParaRPr lang="en-US" altLang="zh-CN" b="1" dirty="0">
              <a:solidFill>
                <a:prstClr val="black"/>
              </a:solidFill>
              <a:latin typeface="Arial" panose="020B0604020202020204" pitchFamily="34" charset="0"/>
            </a:endParaRPr>
          </a:p>
          <a:p>
            <a:pPr marL="0" indent="0" eaLnBrk="0" hangingPunct="0">
              <a:lnSpc>
                <a:spcPct val="100000"/>
              </a:lnSpc>
              <a:spcBef>
                <a:spcPct val="0"/>
              </a:spcBef>
              <a:buFont typeface="Arial" panose="020B0604020202020204" pitchFamily="34" charset="0"/>
              <a:buNone/>
            </a:pPr>
            <a:endParaRPr lang="en-US" altLang="zh-CN" sz="1600" b="1" dirty="0">
              <a:solidFill>
                <a:prstClr val="black"/>
              </a:solidFill>
              <a:latin typeface="Arial" panose="020B0604020202020204" pitchFamily="34" charset="0"/>
            </a:endParaRPr>
          </a:p>
        </p:txBody>
      </p:sp>
      <p:sp>
        <p:nvSpPr>
          <p:cNvPr id="6" name="Rectangle 5"/>
          <p:cNvSpPr/>
          <p:nvPr/>
        </p:nvSpPr>
        <p:spPr>
          <a:xfrm>
            <a:off x="23812" y="762000"/>
            <a:ext cx="8686800" cy="276999"/>
          </a:xfrm>
          <a:prstGeom prst="rect">
            <a:avLst/>
          </a:prstGeom>
        </p:spPr>
        <p:txBody>
          <a:bodyPr wrap="square">
            <a:spAutoFit/>
          </a:bodyPr>
          <a:lstStyle/>
          <a:p>
            <a:r>
              <a:rPr lang="en-US" sz="1200" dirty="0">
                <a:latin typeface="+mn-lt"/>
                <a:ea typeface="Tahoma" panose="020B0604030504040204" pitchFamily="34" charset="0"/>
                <a:cs typeface="Tahoma" panose="020B0604030504040204" pitchFamily="34" charset="0"/>
              </a:rPr>
              <a:t>3 </a:t>
            </a:r>
          </a:p>
        </p:txBody>
      </p:sp>
      <p:sp>
        <p:nvSpPr>
          <p:cNvPr id="2" name="Slide Number Placeholder 1"/>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45</a:t>
            </a:fld>
            <a:endParaRPr lang="en-US" sz="1050">
              <a:solidFill>
                <a:prstClr val="black">
                  <a:tint val="75000"/>
                </a:prstClr>
              </a:solidFill>
            </a:endParaRPr>
          </a:p>
        </p:txBody>
      </p:sp>
    </p:spTree>
    <p:extLst>
      <p:ext uri="{BB962C8B-B14F-4D97-AF65-F5344CB8AC3E}">
        <p14:creationId xmlns:p14="http://schemas.microsoft.com/office/powerpoint/2010/main" val="7312672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31788"/>
            <a:ext cx="7886700" cy="473074"/>
          </a:xfrm>
        </p:spPr>
        <p:txBody>
          <a:bodyPr>
            <a:noAutofit/>
          </a:bodyPr>
          <a:lstStyle/>
          <a:p>
            <a:pPr algn="ctr"/>
            <a:r>
              <a:rPr lang="en-US" sz="3200" b="1" dirty="0"/>
              <a:t>Issues with Fraud Detection</a:t>
            </a:r>
          </a:p>
        </p:txBody>
      </p:sp>
      <p:sp>
        <p:nvSpPr>
          <p:cNvPr id="3" name="Content Placeholder 2"/>
          <p:cNvSpPr>
            <a:spLocks noGrp="1"/>
          </p:cNvSpPr>
          <p:nvPr>
            <p:ph idx="1"/>
          </p:nvPr>
        </p:nvSpPr>
        <p:spPr>
          <a:xfrm>
            <a:off x="628650" y="1219200"/>
            <a:ext cx="7886700" cy="4804570"/>
          </a:xfrm>
        </p:spPr>
        <p:txBody>
          <a:bodyPr>
            <a:normAutofit fontScale="85000" lnSpcReduction="20000"/>
          </a:bodyPr>
          <a:lstStyle/>
          <a:p>
            <a:pPr>
              <a:lnSpc>
                <a:spcPct val="100000"/>
              </a:lnSpc>
              <a:spcAft>
                <a:spcPts val="600"/>
              </a:spcAft>
            </a:pPr>
            <a:r>
              <a:rPr lang="en-US" dirty="0"/>
              <a:t>Fraud is usually a rare event. Identifying fraud is difficult because of its rarity and because its very nature is stealthy.</a:t>
            </a:r>
          </a:p>
          <a:p>
            <a:pPr>
              <a:lnSpc>
                <a:spcPct val="100000"/>
              </a:lnSpc>
              <a:spcAft>
                <a:spcPts val="600"/>
              </a:spcAft>
            </a:pPr>
            <a:r>
              <a:rPr lang="en-US" dirty="0"/>
              <a:t>We need accurate models to make effective detection.</a:t>
            </a:r>
          </a:p>
          <a:p>
            <a:pPr lvl="1">
              <a:lnSpc>
                <a:spcPct val="100000"/>
              </a:lnSpc>
              <a:spcAft>
                <a:spcPts val="600"/>
              </a:spcAft>
            </a:pPr>
            <a:r>
              <a:rPr lang="en-US" dirty="0"/>
              <a:t>The vast majority of the records (i.e., 99.9%) may be legitimate. Only 0.1% of the records may be fraudulent. Here a 99% accurate model will lead to too many false alarms.</a:t>
            </a:r>
          </a:p>
          <a:p>
            <a:pPr lvl="1">
              <a:lnSpc>
                <a:spcPct val="100000"/>
              </a:lnSpc>
              <a:spcAft>
                <a:spcPts val="600"/>
              </a:spcAft>
            </a:pPr>
            <a:r>
              <a:rPr lang="en-US" dirty="0"/>
              <a:t>Say we have million transactions. As per above, 1000 are fraudulent. With 99% accuracy, i.e. 1% inaccuracy (false positives, false negatives), total alarms will be 1% of 0.999 million false alarms and 990 (99% of 1000) true alarms.</a:t>
            </a:r>
          </a:p>
          <a:p>
            <a:pPr marL="685800" lvl="2" indent="0">
              <a:lnSpc>
                <a:spcPct val="100000"/>
              </a:lnSpc>
              <a:spcAft>
                <a:spcPts val="600"/>
              </a:spcAft>
              <a:buNone/>
            </a:pPr>
            <a:r>
              <a:rPr lang="en-US" dirty="0"/>
              <a:t>Total alarms = 9990 + 990 = 10980, out of which more than 90% are false alarms.</a:t>
            </a:r>
          </a:p>
          <a:p>
            <a:pPr>
              <a:lnSpc>
                <a:spcPct val="100000"/>
              </a:lnSpc>
              <a:spcAft>
                <a:spcPts val="600"/>
              </a:spcAft>
            </a:pPr>
            <a:r>
              <a:rPr lang="en-US" dirty="0"/>
              <a:t>Often, the extra accuracy is associated with higher cost, but the cost of </a:t>
            </a:r>
            <a:r>
              <a:rPr lang="en-US" i="1" dirty="0"/>
              <a:t>not</a:t>
            </a:r>
            <a:r>
              <a:rPr lang="en-US" dirty="0"/>
              <a:t> doing so may be much higher</a:t>
            </a:r>
          </a:p>
        </p:txBody>
      </p:sp>
      <p:sp>
        <p:nvSpPr>
          <p:cNvPr id="4" name="Slide Number Placeholder 3">
            <a:extLst>
              <a:ext uri="{FF2B5EF4-FFF2-40B4-BE49-F238E27FC236}">
                <a16:creationId xmlns:a16="http://schemas.microsoft.com/office/drawing/2014/main" id="{79315C2C-9AF9-4C20-8AA5-0C67204526C7}"/>
              </a:ext>
            </a:extLst>
          </p:cNvPr>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5</a:t>
            </a:fld>
            <a:endParaRPr lang="en-US" sz="1050">
              <a:solidFill>
                <a:prstClr val="black">
                  <a:tint val="75000"/>
                </a:prstClr>
              </a:solidFill>
            </a:endParaRPr>
          </a:p>
        </p:txBody>
      </p:sp>
    </p:spTree>
    <p:extLst>
      <p:ext uri="{BB962C8B-B14F-4D97-AF65-F5344CB8AC3E}">
        <p14:creationId xmlns:p14="http://schemas.microsoft.com/office/powerpoint/2010/main" val="25706768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628650" y="357187"/>
            <a:ext cx="7886700" cy="549274"/>
          </a:xfrm>
        </p:spPr>
        <p:txBody>
          <a:bodyPr>
            <a:noAutofit/>
          </a:bodyPr>
          <a:lstStyle/>
          <a:p>
            <a:r>
              <a:rPr lang="en-US" sz="3200" b="1" dirty="0"/>
              <a:t>Issues with Fraud Detection</a:t>
            </a:r>
          </a:p>
        </p:txBody>
      </p:sp>
      <p:sp>
        <p:nvSpPr>
          <p:cNvPr id="4" name="Content Placeholder 3"/>
          <p:cNvSpPr>
            <a:spLocks noGrp="1"/>
          </p:cNvSpPr>
          <p:nvPr>
            <p:ph idx="1"/>
          </p:nvPr>
        </p:nvSpPr>
        <p:spPr>
          <a:xfrm>
            <a:off x="457200" y="1219200"/>
            <a:ext cx="7886700" cy="4800600"/>
          </a:xfrm>
        </p:spPr>
        <p:txBody>
          <a:bodyPr>
            <a:normAutofit fontScale="92500"/>
          </a:bodyPr>
          <a:lstStyle/>
          <a:p>
            <a:pPr>
              <a:lnSpc>
                <a:spcPct val="110000"/>
              </a:lnSpc>
            </a:pPr>
            <a:r>
              <a:rPr lang="en-US" sz="2400" b="1" dirty="0"/>
              <a:t>Fraud is Evolving</a:t>
            </a:r>
            <a:endParaRPr lang="en-US" altLang="en-US" sz="2400" dirty="0"/>
          </a:p>
          <a:p>
            <a:pPr lvl="1">
              <a:lnSpc>
                <a:spcPct val="110000"/>
              </a:lnSpc>
              <a:spcAft>
                <a:spcPts val="1800"/>
              </a:spcAft>
            </a:pPr>
            <a:r>
              <a:rPr lang="en-US" dirty="0"/>
              <a:t>Fraudsters may adapt quickly to many fraud detection methods, by devising novel and increasingly subtle ways to get away with it. Also, fraud detection schemes must evolve also to try to keep up with (and get ahead of) fraudsters</a:t>
            </a:r>
          </a:p>
          <a:p>
            <a:pPr>
              <a:lnSpc>
                <a:spcPct val="110000"/>
              </a:lnSpc>
            </a:pPr>
            <a:r>
              <a:rPr lang="en-US" sz="2400" b="1" dirty="0"/>
              <a:t>Large Data Set Processing Needed</a:t>
            </a:r>
            <a:endParaRPr lang="en-US" sz="2400" dirty="0"/>
          </a:p>
          <a:p>
            <a:pPr lvl="1">
              <a:lnSpc>
                <a:spcPct val="110000"/>
              </a:lnSpc>
            </a:pPr>
            <a:r>
              <a:rPr lang="en-US" dirty="0"/>
              <a:t>Large credit card issuers like Capital One may process billions of transactions per year. Even a very small percentage of fraud among these billions of transactions can result in proportionately large losses. </a:t>
            </a:r>
          </a:p>
          <a:p>
            <a:pPr lvl="1">
              <a:lnSpc>
                <a:spcPct val="110000"/>
              </a:lnSpc>
            </a:pPr>
            <a:r>
              <a:rPr lang="en-US" dirty="0"/>
              <a:t>Telecom companies handle billions of calls in a month</a:t>
            </a:r>
          </a:p>
          <a:p>
            <a:pPr>
              <a:lnSpc>
                <a:spcPct val="110000"/>
              </a:lnSpc>
            </a:pPr>
            <a:endParaRPr lang="en-US" sz="2400" dirty="0"/>
          </a:p>
        </p:txBody>
      </p:sp>
      <p:sp>
        <p:nvSpPr>
          <p:cNvPr id="2" name="Slide Number Placeholder 1"/>
          <p:cNvSpPr>
            <a:spLocks noGrp="1"/>
          </p:cNvSpPr>
          <p:nvPr>
            <p:ph type="sldNum" sz="quarter" idx="12"/>
          </p:nvPr>
        </p:nvSpPr>
        <p:spPr/>
        <p:txBody>
          <a:bodyPr/>
          <a:lstStyle/>
          <a:p>
            <a:fld id="{A1A04221-55AF-4B69-B642-9D5408C1A0C5}" type="slidenum">
              <a:rPr lang="en-US" altLang="en-US" smtClean="0"/>
              <a:pPr/>
              <a:t>6</a:t>
            </a:fld>
            <a:endParaRPr lang="en-US" altLang="en-US"/>
          </a:p>
        </p:txBody>
      </p:sp>
    </p:spTree>
    <p:extLst>
      <p:ext uri="{BB962C8B-B14F-4D97-AF65-F5344CB8AC3E}">
        <p14:creationId xmlns:p14="http://schemas.microsoft.com/office/powerpoint/2010/main" val="580667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628650" y="228600"/>
            <a:ext cx="7886700" cy="549274"/>
          </a:xfrm>
        </p:spPr>
        <p:txBody>
          <a:bodyPr>
            <a:noAutofit/>
          </a:bodyPr>
          <a:lstStyle/>
          <a:p>
            <a:r>
              <a:rPr lang="en-US" sz="3200" b="1" dirty="0"/>
              <a:t>Issues with Fraud Detection</a:t>
            </a:r>
          </a:p>
        </p:txBody>
      </p:sp>
      <p:sp>
        <p:nvSpPr>
          <p:cNvPr id="4" name="Content Placeholder 3"/>
          <p:cNvSpPr>
            <a:spLocks noGrp="1"/>
          </p:cNvSpPr>
          <p:nvPr>
            <p:ph idx="1"/>
          </p:nvPr>
        </p:nvSpPr>
        <p:spPr>
          <a:xfrm>
            <a:off x="457200" y="1066800"/>
            <a:ext cx="7886700" cy="5181600"/>
          </a:xfrm>
        </p:spPr>
        <p:txBody>
          <a:bodyPr>
            <a:normAutofit fontScale="92500" lnSpcReduction="20000"/>
          </a:bodyPr>
          <a:lstStyle/>
          <a:p>
            <a:pPr>
              <a:lnSpc>
                <a:spcPct val="110000"/>
              </a:lnSpc>
            </a:pPr>
            <a:r>
              <a:rPr lang="en-US" sz="2400" b="1" dirty="0"/>
              <a:t>The Fact of Fraud is Not Always Known during Modeling</a:t>
            </a:r>
          </a:p>
          <a:p>
            <a:pPr lvl="1">
              <a:lnSpc>
                <a:spcPct val="110000"/>
              </a:lnSpc>
              <a:spcAft>
                <a:spcPts val="1200"/>
              </a:spcAft>
            </a:pPr>
            <a:r>
              <a:rPr lang="en-US" dirty="0"/>
              <a:t>We need to use both supervised and unsupervised methods to detect fraud.</a:t>
            </a:r>
          </a:p>
          <a:p>
            <a:pPr>
              <a:lnSpc>
                <a:spcPct val="110000"/>
              </a:lnSpc>
            </a:pPr>
            <a:r>
              <a:rPr lang="en-US" sz="2400" b="1" dirty="0"/>
              <a:t>Fraud is Very Complex</a:t>
            </a:r>
            <a:endParaRPr lang="en-US" altLang="en-US" sz="2400" dirty="0"/>
          </a:p>
          <a:p>
            <a:pPr lvl="1">
              <a:lnSpc>
                <a:spcPct val="110000"/>
              </a:lnSpc>
              <a:spcAft>
                <a:spcPts val="1200"/>
              </a:spcAft>
            </a:pPr>
            <a:r>
              <a:rPr lang="en-US" dirty="0"/>
              <a:t>The complexity is partly due to the fraudster's need for stealth and secrecy, and partly due to the intentional obfuscation of the trail of evidence indicating fraud</a:t>
            </a:r>
          </a:p>
          <a:p>
            <a:pPr>
              <a:lnSpc>
                <a:spcPct val="100000"/>
              </a:lnSpc>
            </a:pPr>
            <a:r>
              <a:rPr lang="en-US" sz="2400" b="1" dirty="0"/>
              <a:t>Fraud Detection Requires Both Internal and External Business Data</a:t>
            </a:r>
          </a:p>
          <a:p>
            <a:pPr lvl="1">
              <a:lnSpc>
                <a:spcPct val="100000"/>
              </a:lnSpc>
            </a:pPr>
            <a:r>
              <a:rPr lang="en-US" dirty="0"/>
              <a:t>Internal data describing their business events (selling things or providing services)</a:t>
            </a:r>
          </a:p>
          <a:p>
            <a:pPr lvl="1">
              <a:lnSpc>
                <a:spcPct val="100000"/>
              </a:lnSpc>
            </a:pPr>
            <a:r>
              <a:rPr lang="en-US" dirty="0"/>
              <a:t>External data such as demographic data, firmographic data (profile of businesses), psychographic data (people with various attitudinal and philosophical views)</a:t>
            </a:r>
            <a:endParaRPr lang="en-US" sz="2400" dirty="0"/>
          </a:p>
        </p:txBody>
      </p:sp>
      <p:sp>
        <p:nvSpPr>
          <p:cNvPr id="2" name="Slide Number Placeholder 1"/>
          <p:cNvSpPr>
            <a:spLocks noGrp="1"/>
          </p:cNvSpPr>
          <p:nvPr>
            <p:ph type="sldNum" sz="quarter" idx="12"/>
          </p:nvPr>
        </p:nvSpPr>
        <p:spPr/>
        <p:txBody>
          <a:bodyPr/>
          <a:lstStyle/>
          <a:p>
            <a:fld id="{A1A04221-55AF-4B69-B642-9D5408C1A0C5}" type="slidenum">
              <a:rPr lang="en-US" altLang="en-US" smtClean="0"/>
              <a:pPr/>
              <a:t>7</a:t>
            </a:fld>
            <a:endParaRPr lang="en-US" altLang="en-US"/>
          </a:p>
        </p:txBody>
      </p:sp>
    </p:spTree>
    <p:extLst>
      <p:ext uri="{BB962C8B-B14F-4D97-AF65-F5344CB8AC3E}">
        <p14:creationId xmlns:p14="http://schemas.microsoft.com/office/powerpoint/2010/main" val="192934996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noAutofit/>
          </a:bodyPr>
          <a:lstStyle/>
          <a:p>
            <a:r>
              <a:rPr lang="en-US" sz="3200" b="1" dirty="0"/>
              <a:t>Issues with Fraud Detection</a:t>
            </a:r>
          </a:p>
        </p:txBody>
      </p:sp>
      <p:sp>
        <p:nvSpPr>
          <p:cNvPr id="4" name="Content Placeholder 3"/>
          <p:cNvSpPr>
            <a:spLocks noGrp="1"/>
          </p:cNvSpPr>
          <p:nvPr>
            <p:ph idx="1"/>
          </p:nvPr>
        </p:nvSpPr>
        <p:spPr>
          <a:xfrm>
            <a:off x="628650" y="1295400"/>
            <a:ext cx="7886700" cy="4800600"/>
          </a:xfrm>
        </p:spPr>
        <p:txBody>
          <a:bodyPr>
            <a:normAutofit fontScale="92500" lnSpcReduction="10000"/>
          </a:bodyPr>
          <a:lstStyle/>
          <a:p>
            <a:pPr>
              <a:lnSpc>
                <a:spcPct val="100000"/>
              </a:lnSpc>
            </a:pPr>
            <a:r>
              <a:rPr lang="en-US" sz="2400" b="1" dirty="0"/>
              <a:t>Fraud Detection May Require the Formulation of Rules Based on General Principles, "Red Flags," Alerts, and Profiles</a:t>
            </a:r>
          </a:p>
          <a:p>
            <a:pPr lvl="1">
              <a:lnSpc>
                <a:spcPct val="100000"/>
              </a:lnSpc>
              <a:spcAft>
                <a:spcPts val="600"/>
              </a:spcAft>
            </a:pPr>
            <a:r>
              <a:rPr lang="en-US" b="1" dirty="0"/>
              <a:t>General principle:</a:t>
            </a:r>
            <a:r>
              <a:rPr lang="en-US" dirty="0"/>
              <a:t> The incidence of fraud is more likely when the opportunity is high and the potential gains are large. </a:t>
            </a:r>
          </a:p>
          <a:p>
            <a:pPr lvl="1">
              <a:lnSpc>
                <a:spcPct val="100000"/>
              </a:lnSpc>
              <a:spcAft>
                <a:spcPts val="600"/>
              </a:spcAft>
            </a:pPr>
            <a:r>
              <a:rPr lang="en-US" b="1" dirty="0"/>
              <a:t>A "red flag":</a:t>
            </a:r>
            <a:r>
              <a:rPr lang="en-US" dirty="0"/>
              <a:t> A large number of accidents or claims is made by one individual</a:t>
            </a:r>
          </a:p>
          <a:p>
            <a:pPr lvl="1">
              <a:lnSpc>
                <a:spcPct val="100000"/>
              </a:lnSpc>
            </a:pPr>
            <a:r>
              <a:rPr lang="en-US" b="1" dirty="0"/>
              <a:t>An alert:</a:t>
            </a:r>
            <a:r>
              <a:rPr lang="en-US" dirty="0"/>
              <a:t> A new product is introduced before fraud management systems are put in place</a:t>
            </a:r>
          </a:p>
          <a:p>
            <a:pPr>
              <a:lnSpc>
                <a:spcPct val="100000"/>
              </a:lnSpc>
            </a:pPr>
            <a:endParaRPr lang="en-US" dirty="0"/>
          </a:p>
          <a:p>
            <a:pPr>
              <a:lnSpc>
                <a:spcPct val="100000"/>
              </a:lnSpc>
            </a:pPr>
            <a:r>
              <a:rPr lang="en-US" sz="2400" b="1" dirty="0"/>
              <a:t>Very Few Data Sets and Modeling Details are Available</a:t>
            </a:r>
          </a:p>
          <a:p>
            <a:pPr lvl="1">
              <a:lnSpc>
                <a:spcPct val="100000"/>
              </a:lnSpc>
            </a:pPr>
            <a:r>
              <a:rPr lang="en-US" dirty="0"/>
              <a:t>Fraud data sets and modeling methodologies are tightly kept secrets. Companies do not share with anyone.</a:t>
            </a:r>
          </a:p>
          <a:p>
            <a:pPr>
              <a:lnSpc>
                <a:spcPct val="100000"/>
              </a:lnSpc>
            </a:pPr>
            <a:endParaRPr lang="en-US" sz="2400" dirty="0"/>
          </a:p>
        </p:txBody>
      </p:sp>
      <p:sp>
        <p:nvSpPr>
          <p:cNvPr id="2" name="Slide Number Placeholder 1"/>
          <p:cNvSpPr>
            <a:spLocks noGrp="1"/>
          </p:cNvSpPr>
          <p:nvPr>
            <p:ph type="sldNum" sz="quarter" idx="12"/>
          </p:nvPr>
        </p:nvSpPr>
        <p:spPr/>
        <p:txBody>
          <a:bodyPr/>
          <a:lstStyle/>
          <a:p>
            <a:fld id="{A1A04221-55AF-4B69-B642-9D5408C1A0C5}" type="slidenum">
              <a:rPr lang="en-US" altLang="en-US" smtClean="0"/>
              <a:pPr/>
              <a:t>8</a:t>
            </a:fld>
            <a:endParaRPr lang="en-US" altLang="en-US"/>
          </a:p>
        </p:txBody>
      </p:sp>
    </p:spTree>
    <p:extLst>
      <p:ext uri="{BB962C8B-B14F-4D97-AF65-F5344CB8AC3E}">
        <p14:creationId xmlns:p14="http://schemas.microsoft.com/office/powerpoint/2010/main" val="29091537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22886"/>
            <a:ext cx="7886700" cy="396874"/>
          </a:xfrm>
        </p:spPr>
        <p:txBody>
          <a:bodyPr>
            <a:noAutofit/>
          </a:bodyPr>
          <a:lstStyle/>
          <a:p>
            <a:r>
              <a:rPr lang="en-US" sz="3200" b="1" dirty="0"/>
              <a:t>Types of fraud models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0850" y="1111250"/>
            <a:ext cx="5816600" cy="4635500"/>
          </a:xfrm>
          <a:prstGeom prst="rect">
            <a:avLst/>
          </a:prstGeom>
        </p:spPr>
      </p:pic>
      <p:sp>
        <p:nvSpPr>
          <p:cNvPr id="3" name="Slide Number Placeholder 2">
            <a:extLst>
              <a:ext uri="{FF2B5EF4-FFF2-40B4-BE49-F238E27FC236}">
                <a16:creationId xmlns:a16="http://schemas.microsoft.com/office/drawing/2014/main" id="{91C8FB04-2DDB-44FE-B2CE-D73DAA0658EC}"/>
              </a:ext>
            </a:extLst>
          </p:cNvPr>
          <p:cNvSpPr>
            <a:spLocks noGrp="1"/>
          </p:cNvSpPr>
          <p:nvPr>
            <p:ph type="sldNum" sz="quarter" idx="12"/>
          </p:nvPr>
        </p:nvSpPr>
        <p:spPr/>
        <p:txBody>
          <a:bodyPr/>
          <a:lstStyle/>
          <a:p>
            <a:pPr>
              <a:defRPr/>
            </a:pPr>
            <a:fld id="{649AB6AE-DC6C-4C19-AD98-A8BE141DCE93}" type="slidenum">
              <a:rPr lang="en-US" smtClean="0">
                <a:solidFill>
                  <a:prstClr val="black">
                    <a:tint val="75000"/>
                  </a:prstClr>
                </a:solidFill>
              </a:rPr>
              <a:pPr>
                <a:defRPr/>
              </a:pPr>
              <a:t>9</a:t>
            </a:fld>
            <a:endParaRPr lang="en-US" sz="1050">
              <a:solidFill>
                <a:prstClr val="black">
                  <a:tint val="75000"/>
                </a:prstClr>
              </a:solidFill>
            </a:endParaRPr>
          </a:p>
        </p:txBody>
      </p:sp>
    </p:spTree>
    <p:extLst>
      <p:ext uri="{BB962C8B-B14F-4D97-AF65-F5344CB8AC3E}">
        <p14:creationId xmlns:p14="http://schemas.microsoft.com/office/powerpoint/2010/main" val="63343695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_SLIDE_TYPE" val="6"/>
</p:tagLst>
</file>

<file path=ppt/tags/tag2.xml><?xml version="1.0" encoding="utf-8"?>
<p:tagLst xmlns:a="http://schemas.openxmlformats.org/drawingml/2006/main" xmlns:r="http://schemas.openxmlformats.org/officeDocument/2006/relationships" xmlns:p="http://schemas.openxmlformats.org/presentationml/2006/main">
  <p:tag name="MM_SLIDE_TYPE" val="6"/>
</p:tagLst>
</file>

<file path=ppt/tags/tag3.xml><?xml version="1.0" encoding="utf-8"?>
<p:tagLst xmlns:a="http://schemas.openxmlformats.org/drawingml/2006/main" xmlns:r="http://schemas.openxmlformats.org/officeDocument/2006/relationships" xmlns:p="http://schemas.openxmlformats.org/presentationml/2006/main">
  <p:tag name="MM_SLIDE_TYPE" val="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7745</TotalTime>
  <Words>3327</Words>
  <Application>Microsoft Office PowerPoint</Application>
  <PresentationFormat>On-screen Show (4:3)</PresentationFormat>
  <Paragraphs>271</Paragraphs>
  <Slides>45</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45</vt:i4>
      </vt:variant>
    </vt:vector>
  </HeadingPairs>
  <TitlesOfParts>
    <vt:vector size="56" baseType="lpstr">
      <vt:lpstr>宋体</vt:lpstr>
      <vt:lpstr>Arial</vt:lpstr>
      <vt:lpstr>Arial Narrow</vt:lpstr>
      <vt:lpstr>Calibri</vt:lpstr>
      <vt:lpstr>Calibri Light</vt:lpstr>
      <vt:lpstr>Lohit Hindi</vt:lpstr>
      <vt:lpstr>Open Sans</vt:lpstr>
      <vt:lpstr>Tahoma</vt:lpstr>
      <vt:lpstr>Times New Roman</vt:lpstr>
      <vt:lpstr>WenQuanYi Micro Hei</vt:lpstr>
      <vt:lpstr>Office Theme</vt:lpstr>
      <vt:lpstr>S2-19_DSECLZC415  APPLICATIONS OF DATA MINING  FRAUD DETECTION RECOMMENDATION SYSTEM &amp; SENTIMENT ANALYSIS - COMBINED CONTACT SESSION 16</vt:lpstr>
      <vt:lpstr>APPLICATIONS OF DATA MINING</vt:lpstr>
      <vt:lpstr>9.2 Fraud Detection</vt:lpstr>
      <vt:lpstr>Why study Fraud?</vt:lpstr>
      <vt:lpstr>Issues with Fraud Detection</vt:lpstr>
      <vt:lpstr>Issues with Fraud Detection</vt:lpstr>
      <vt:lpstr>Issues with Fraud Detection</vt:lpstr>
      <vt:lpstr>Issues with Fraud Detection</vt:lpstr>
      <vt:lpstr>Types of fraud models </vt:lpstr>
      <vt:lpstr>Types of Fraud Models </vt:lpstr>
      <vt:lpstr>Types of Fraud Models </vt:lpstr>
      <vt:lpstr>Fraud in Aspects of Business</vt:lpstr>
      <vt:lpstr>Supervised Methods for Fraud Detection</vt:lpstr>
      <vt:lpstr>Detection of money laundering and other financial crimes</vt:lpstr>
      <vt:lpstr>Identifying Tax Fraud through Social Network Analysis</vt:lpstr>
      <vt:lpstr>Opportunities for Tax Agencies in SNA</vt:lpstr>
      <vt:lpstr>Opportunities for Tax Agencies in SNA</vt:lpstr>
      <vt:lpstr>Opportunities for Tax Agencies in SNA</vt:lpstr>
      <vt:lpstr>Opportunities for Tax Agencies in SNA</vt:lpstr>
      <vt:lpstr>RECOMMENDATION SYSTEMS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SENTIMENT ANALYSIS &amp; OPINION MINING?</vt:lpstr>
      <vt:lpstr>Motivation</vt:lpstr>
      <vt:lpstr>Tripod of Sentiment Analysis</vt:lpstr>
      <vt:lpstr>Sentiment Analysis</vt:lpstr>
      <vt:lpstr>Sentiment Analysis</vt:lpstr>
      <vt:lpstr>Sentiment Analysis</vt:lpstr>
      <vt:lpstr>Sentiment Analysis</vt:lpstr>
      <vt:lpstr>Example of a Review</vt:lpstr>
      <vt:lpstr>Granularity of Sentiment</vt:lpstr>
      <vt:lpstr>Granularity of Sentiment</vt:lpstr>
      <vt:lpstr>Challenges in Conducting Sentiment Analysis</vt:lpstr>
      <vt:lpstr>Challenges in Conducting Sentiment Analysis</vt:lpstr>
      <vt:lpstr>Challenges in Conducting Sentiment Analysis</vt:lpstr>
      <vt:lpstr>Unsupervised versus Supervised Sentiment Analysis</vt:lpstr>
      <vt:lpstr>Supervised Sentiment Analysis</vt:lpstr>
      <vt:lpstr>Unsupervised Sentiment Analysis</vt:lpstr>
      <vt:lpstr>Unsupervised Sentiment Analysis (Based on syntactic patterns)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Mining</dc:title>
  <dc:creator>T V Rao</dc:creator>
  <cp:lastModifiedBy>VTVT</cp:lastModifiedBy>
  <cp:revision>271</cp:revision>
  <cp:lastPrinted>2020-04-24T15:32:34Z</cp:lastPrinted>
  <dcterms:created xsi:type="dcterms:W3CDTF">2016-08-27T05:22:31Z</dcterms:created>
  <dcterms:modified xsi:type="dcterms:W3CDTF">2020-09-05T08:18:11Z</dcterms:modified>
</cp:coreProperties>
</file>

<file path=docProps/thumbnail.jpeg>
</file>